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8" r:id="rId3"/>
    <p:sldId id="272" r:id="rId4"/>
    <p:sldId id="259" r:id="rId5"/>
    <p:sldId id="260" r:id="rId6"/>
    <p:sldId id="257" r:id="rId7"/>
    <p:sldId id="261" r:id="rId8"/>
    <p:sldId id="262" r:id="rId9"/>
    <p:sldId id="263" r:id="rId10"/>
    <p:sldId id="264" r:id="rId11"/>
    <p:sldId id="265" r:id="rId12"/>
    <p:sldId id="266" r:id="rId13"/>
    <p:sldId id="267" r:id="rId14"/>
    <p:sldId id="268" r:id="rId15"/>
    <p:sldId id="270" r:id="rId16"/>
    <p:sldId id="271" r:id="rId17"/>
    <p:sldId id="275" r:id="rId18"/>
    <p:sldId id="276" r:id="rId19"/>
    <p:sldId id="277" r:id="rId20"/>
    <p:sldId id="278" r:id="rId21"/>
    <p:sldId id="279" r:id="rId22"/>
    <p:sldId id="273" r:id="rId23"/>
    <p:sldId id="274"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68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793001-567D-4755-9D63-FC9E74FB50AD}" type="datetimeFigureOut">
              <a:rPr lang="en-US" smtClean="0"/>
              <a:pPr/>
              <a:t>9/16/2011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491D8F-55A6-4BFD-A7F3-E7088F84E8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7491D8F-55A6-4BFD-A7F3-E7088F84E8B2}"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17" name="Footer Placeholder 16"/>
          <p:cNvSpPr>
            <a:spLocks noGrp="1"/>
          </p:cNvSpPr>
          <p:nvPr>
            <p:ph type="ftr" sz="quarter" idx="11"/>
          </p:nvPr>
        </p:nvSpPr>
        <p:spPr/>
        <p:txBody>
          <a:bodyPr/>
          <a:lstStyle>
            <a:extLst/>
          </a:lstStyle>
          <a:p>
            <a:endParaRPr lang="en-US"/>
          </a:p>
        </p:txBody>
      </p:sp>
      <p:sp>
        <p:nvSpPr>
          <p:cNvPr id="29" name="Slide Number Placeholder 28"/>
          <p:cNvSpPr>
            <a:spLocks noGrp="1"/>
          </p:cNvSpPr>
          <p:nvPr>
            <p:ph type="sldNum" sz="quarter" idx="12"/>
          </p:nvPr>
        </p:nvSpPr>
        <p:spPr/>
        <p:txBody>
          <a:bodyPr/>
          <a:lstStyle>
            <a:extLst/>
          </a:lstStyle>
          <a:p>
            <a:fld id="{587144B4-5ABB-4086-837D-431D4EEF2D9F}" type="slidenum">
              <a:rPr lang="en-US" smtClean="0"/>
              <a:pPr/>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87144B4-5ABB-4086-837D-431D4EEF2D9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87144B4-5ABB-4086-837D-431D4EEF2D9F}" type="slidenum">
              <a:rPr lang="en-US" smtClean="0"/>
              <a:pPr/>
              <a:t>‹#›</a:t>
            </a:fld>
            <a:endParaRPr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87144B4-5ABB-4086-837D-431D4EEF2D9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587144B4-5ABB-4086-837D-431D4EEF2D9F}" type="slidenum">
              <a:rPr lang="en-US" smtClean="0"/>
              <a:pPr/>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587144B4-5ABB-4086-837D-431D4EEF2D9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587144B4-5ABB-4086-837D-431D4EEF2D9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87144B4-5ABB-4086-837D-431D4EEF2D9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E5CA2BD8-EDC1-4658-A303-45C79861BC03}" type="datetimeFigureOut">
              <a:rPr lang="en-US" smtClean="0"/>
              <a:pPr/>
              <a:t>9/16/2011</a:t>
            </a:fld>
            <a:endParaRPr 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587144B4-5ABB-4086-837D-431D4EEF2D9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87144B4-5ABB-4086-837D-431D4EEF2D9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5CA2BD8-EDC1-4658-A303-45C79861BC03}" type="datetimeFigureOut">
              <a:rPr lang="en-US" smtClean="0"/>
              <a:pPr/>
              <a:t>9/16/2011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87144B4-5ABB-4086-837D-431D4EEF2D9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E5CA2BD8-EDC1-4658-A303-45C79861BC03}" type="datetimeFigureOut">
              <a:rPr lang="en-US" smtClean="0"/>
              <a:pPr/>
              <a:t>9/16/2011</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587144B4-5ABB-4086-837D-431D4EEF2D9F}"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200" b="1" dirty="0" smtClean="0"/>
              <a:t>THE NATIONAL COMPETITIVENESS COUNCIL OF GUYANA</a:t>
            </a:r>
            <a:br>
              <a:rPr lang="en-US" sz="3200" b="1" dirty="0" smtClean="0"/>
            </a:br>
            <a:endParaRPr lang="en-US" sz="3200" b="1" dirty="0"/>
          </a:p>
        </p:txBody>
      </p:sp>
      <p:pic>
        <p:nvPicPr>
          <p:cNvPr id="4" name="Picture 3"/>
          <p:cNvPicPr/>
          <p:nvPr/>
        </p:nvPicPr>
        <p:blipFill>
          <a:blip r:embed="rId2" cstate="print"/>
          <a:srcRect/>
          <a:stretch>
            <a:fillRect/>
          </a:stretch>
        </p:blipFill>
        <p:spPr bwMode="auto">
          <a:xfrm>
            <a:off x="3810000" y="533400"/>
            <a:ext cx="1600200" cy="14478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lgn="ctr">
              <a:buNone/>
            </a:pPr>
            <a:r>
              <a:rPr lang="en-US" sz="1600" b="1" dirty="0" smtClean="0"/>
              <a:t>THE STRUCTURE OF THE NATIONAL COMPETITIVENESS COUNCIL</a:t>
            </a:r>
          </a:p>
          <a:p>
            <a:pPr>
              <a:buNone/>
            </a:pPr>
            <a:endParaRPr lang="en-US" sz="1400" dirty="0"/>
          </a:p>
          <a:p>
            <a:pPr>
              <a:buNone/>
            </a:pPr>
            <a:r>
              <a:rPr lang="en-US" sz="1600" b="1" dirty="0" smtClean="0"/>
              <a:t>The National Competitiveness Council is Guyana’s highest public-private Advisory Council.  It formalizes the public-private partnership for Competitiveness.  The National Competitiveness Council has twelve members. </a:t>
            </a:r>
          </a:p>
          <a:p>
            <a:pPr>
              <a:buNone/>
            </a:pPr>
            <a:endParaRPr lang="en-US" sz="1600" b="1" dirty="0"/>
          </a:p>
          <a:p>
            <a:pPr>
              <a:buNone/>
            </a:pPr>
            <a:r>
              <a:rPr lang="en-US" sz="1600" b="1" dirty="0" smtClean="0"/>
              <a:t>Six of these members are of the Government:</a:t>
            </a:r>
          </a:p>
          <a:p>
            <a:r>
              <a:rPr lang="en-US" sz="1600" b="1" dirty="0" smtClean="0"/>
              <a:t>The President who chairs the Council (or in his absence, the Prime Minister)</a:t>
            </a:r>
          </a:p>
          <a:p>
            <a:r>
              <a:rPr lang="en-US" sz="1600" b="1" dirty="0" smtClean="0"/>
              <a:t>The Minister representing Public Works, Energy, and Telecoms, or the Minister of Finance</a:t>
            </a:r>
          </a:p>
          <a:p>
            <a:r>
              <a:rPr lang="en-US" sz="1600" b="1" dirty="0" smtClean="0"/>
              <a:t>The Minister of Tourism, Industry and Commerce</a:t>
            </a:r>
          </a:p>
          <a:p>
            <a:r>
              <a:rPr lang="en-US" sz="1600" b="1" dirty="0" smtClean="0"/>
              <a:t>The Minister of Foreign Trade and International Cooperation</a:t>
            </a:r>
          </a:p>
          <a:p>
            <a:r>
              <a:rPr lang="en-US" sz="1600" b="1" dirty="0" smtClean="0"/>
              <a:t>The Minister of Agriculture</a:t>
            </a:r>
          </a:p>
          <a:p>
            <a:r>
              <a:rPr lang="en-US" sz="1600" b="1" dirty="0" smtClean="0"/>
              <a:t>The Chief Executive Officer of GoInvest</a:t>
            </a:r>
          </a:p>
          <a:p>
            <a:pPr>
              <a:buNone/>
            </a:pPr>
            <a:endParaRPr lang="en-US" sz="16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Structure.</a:t>
            </a:r>
            <a:endParaRPr lang="en-US" dirty="0"/>
          </a:p>
        </p:txBody>
      </p:sp>
      <p:sp>
        <p:nvSpPr>
          <p:cNvPr id="3" name="Content Placeholder 2"/>
          <p:cNvSpPr>
            <a:spLocks noGrp="1"/>
          </p:cNvSpPr>
          <p:nvPr>
            <p:ph idx="1"/>
          </p:nvPr>
        </p:nvSpPr>
        <p:spPr/>
        <p:txBody>
          <a:bodyPr>
            <a:normAutofit fontScale="85000" lnSpcReduction="20000"/>
          </a:bodyPr>
          <a:lstStyle/>
          <a:p>
            <a:pPr>
              <a:buNone/>
            </a:pPr>
            <a:r>
              <a:rPr lang="en-US" sz="3200" b="1" dirty="0" smtClean="0"/>
              <a:t>Four are of the Private Sector:</a:t>
            </a:r>
          </a:p>
          <a:p>
            <a:r>
              <a:rPr lang="en-US" sz="3200" b="1" dirty="0" smtClean="0"/>
              <a:t>A Representatives selected by the Private Sector Commission</a:t>
            </a:r>
          </a:p>
          <a:p>
            <a:r>
              <a:rPr lang="en-US" sz="3200" b="1" dirty="0" smtClean="0"/>
              <a:t>A Representative selected by the PSC Trade and Investment Sub-Committee</a:t>
            </a:r>
          </a:p>
          <a:p>
            <a:r>
              <a:rPr lang="en-US" sz="3200" b="1" dirty="0" smtClean="0"/>
              <a:t>A Representative of the Association of Regional Chambers of Commerce</a:t>
            </a:r>
          </a:p>
          <a:p>
            <a:r>
              <a:rPr lang="en-US" sz="3200" b="1" dirty="0" smtClean="0"/>
              <a:t>A Representative of the Small Business Association to the Small Business Council</a:t>
            </a:r>
          </a:p>
          <a:p>
            <a:pPr>
              <a:buNone/>
            </a:pPr>
            <a:endParaRPr lang="en-US" sz="3200" b="1" dirty="0" smtClean="0"/>
          </a:p>
          <a:p>
            <a:pPr>
              <a:buNone/>
            </a:pPr>
            <a:r>
              <a:rPr lang="en-US" sz="3200" b="1" dirty="0" smtClean="0"/>
              <a:t>Two nominees of Organized </a:t>
            </a:r>
            <a:r>
              <a:rPr lang="en-US" sz="3200" b="1" dirty="0" err="1" smtClean="0"/>
              <a:t>Labour</a:t>
            </a:r>
            <a:r>
              <a:rPr lang="en-US" sz="3200" b="1" dirty="0" smtClean="0"/>
              <a:t>.</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fontScale="92500" lnSpcReduction="20000"/>
          </a:bodyPr>
          <a:lstStyle/>
          <a:p>
            <a:pPr algn="ctr">
              <a:buNone/>
            </a:pPr>
            <a:r>
              <a:rPr lang="en-US" sz="1600" b="1" dirty="0" smtClean="0"/>
              <a:t>THE MANDATE OF THE NATIONAL COMPETITIVENESS COUNCIL</a:t>
            </a:r>
          </a:p>
          <a:p>
            <a:pPr>
              <a:buNone/>
            </a:pPr>
            <a:endParaRPr lang="en-US" sz="1600" b="1" dirty="0"/>
          </a:p>
          <a:p>
            <a:pPr>
              <a:buNone/>
            </a:pPr>
            <a:r>
              <a:rPr lang="en-US" sz="1600" b="1" dirty="0" smtClean="0"/>
              <a:t>The Mission of the National Competitiveness Council is to take ownership of the National Competitiveness Strategy and to act as a central point of policy leadership to ensure ongoing strategy development and implementation.</a:t>
            </a:r>
          </a:p>
          <a:p>
            <a:pPr>
              <a:buNone/>
            </a:pPr>
            <a:endParaRPr lang="en-US" sz="1600" dirty="0" smtClean="0"/>
          </a:p>
          <a:p>
            <a:pPr>
              <a:buNone/>
            </a:pPr>
            <a:r>
              <a:rPr lang="en-US" sz="1600" b="1" dirty="0" smtClean="0"/>
              <a:t>The objectives of the Council are:</a:t>
            </a:r>
          </a:p>
          <a:p>
            <a:r>
              <a:rPr lang="en-US" sz="1600" b="1" dirty="0" smtClean="0"/>
              <a:t>To act as a central point of public-private leadership for the National Competitiveness Strategy to oversee and co-ordinate ongoing strategy formulation, ensure that the goals of strategy are adhered to, that policies and programs are implemented, results are monitored, policies and programmes are altered in light of performance, and that new policies and programmes are devised.</a:t>
            </a:r>
          </a:p>
          <a:p>
            <a:r>
              <a:rPr lang="en-US" sz="1600" b="1" dirty="0" smtClean="0"/>
              <a:t>To promote and communicate the strategy locally and internationally.</a:t>
            </a:r>
          </a:p>
          <a:p>
            <a:r>
              <a:rPr lang="en-US" sz="1600" b="1" dirty="0" smtClean="0"/>
              <a:t>To search for solutions for key cross-cutting issues and challenges facing the country’s economic development.</a:t>
            </a:r>
          </a:p>
          <a:p>
            <a:r>
              <a:rPr lang="en-US" sz="1600" b="1" dirty="0" smtClean="0"/>
              <a:t>To search for synergies among donors to improve effectiveness of donor and lender institutions.</a:t>
            </a:r>
          </a:p>
          <a:p>
            <a:pPr>
              <a:buNone/>
            </a:pPr>
            <a:endParaRPr lang="en-US" sz="1600" b="1" dirty="0"/>
          </a:p>
          <a:p>
            <a:pPr>
              <a:buNone/>
            </a:pPr>
            <a:r>
              <a:rPr lang="en-US" sz="1600" b="1" dirty="0" smtClean="0"/>
              <a:t>The National Competitiveness Council meets quarterly and submits quarterly recommendations to the Sub-Committee of Cabinet for Trade and Investment.  The Sub-Committee then proceeds via the normal Government channels.</a:t>
            </a:r>
          </a:p>
          <a:p>
            <a:pPr>
              <a:buNone/>
            </a:pPr>
            <a:endParaRPr lang="en-US" sz="1600" b="1" dirty="0"/>
          </a:p>
          <a:p>
            <a:pPr>
              <a:buNone/>
            </a:pPr>
            <a:r>
              <a:rPr lang="en-US" sz="1600" b="1" dirty="0" smtClean="0"/>
              <a:t>The Secretariat of the </a:t>
            </a:r>
            <a:r>
              <a:rPr lang="en-US" sz="1600" b="1" dirty="0"/>
              <a:t>N</a:t>
            </a:r>
            <a:r>
              <a:rPr lang="en-US" sz="1600" b="1" dirty="0" smtClean="0"/>
              <a:t>ational Competitiveness Council is the Competitiveness Secretariat of the Ministry of Tourism, Industry and Commerce.</a:t>
            </a:r>
            <a:endParaRPr lang="en-US" sz="16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buNone/>
            </a:pPr>
            <a:endParaRPr lang="en-US" sz="1600" dirty="0" smtClean="0"/>
          </a:p>
          <a:p>
            <a:pPr>
              <a:buNone/>
            </a:pPr>
            <a:endParaRPr lang="en-US" sz="1600" b="1" dirty="0" smtClean="0"/>
          </a:p>
          <a:p>
            <a:pPr>
              <a:buNone/>
            </a:pPr>
            <a:r>
              <a:rPr lang="en-US" sz="1800" b="1" dirty="0" smtClean="0"/>
              <a:t>The National Competitiveness Council is fed off of three tiers of institutions:</a:t>
            </a:r>
          </a:p>
          <a:p>
            <a:pPr>
              <a:buNone/>
            </a:pPr>
            <a:endParaRPr lang="en-US" sz="1800" b="1" dirty="0"/>
          </a:p>
          <a:p>
            <a:pPr>
              <a:buNone/>
            </a:pPr>
            <a:r>
              <a:rPr lang="en-US" sz="1800" b="1" dirty="0" smtClean="0"/>
              <a:t>The 1</a:t>
            </a:r>
            <a:r>
              <a:rPr lang="en-US" sz="1800" b="1" baseline="30000" dirty="0" smtClean="0"/>
              <a:t>st</a:t>
            </a:r>
            <a:r>
              <a:rPr lang="en-US" sz="1800" b="1" dirty="0" smtClean="0"/>
              <a:t> tier is a decision making tier.  It the highest level advisory and decision making bodies for competitiveness strategies, policies and actions and includes Cabinet and the National Assembly.</a:t>
            </a:r>
          </a:p>
          <a:p>
            <a:pPr>
              <a:buNone/>
            </a:pPr>
            <a:endParaRPr lang="en-US" sz="1800" b="1" dirty="0" smtClean="0"/>
          </a:p>
          <a:p>
            <a:pPr>
              <a:buNone/>
            </a:pPr>
            <a:endParaRPr lang="en-US" sz="1800" b="1" dirty="0"/>
          </a:p>
          <a:p>
            <a:pPr>
              <a:buNone/>
            </a:pPr>
            <a:r>
              <a:rPr lang="en-US" sz="1800" b="1" dirty="0" smtClean="0"/>
              <a:t>The 2</a:t>
            </a:r>
            <a:r>
              <a:rPr lang="en-US" sz="1800" b="1" baseline="30000" dirty="0" smtClean="0"/>
              <a:t>nd</a:t>
            </a:r>
            <a:r>
              <a:rPr lang="en-US" sz="1800" b="1" dirty="0" smtClean="0"/>
              <a:t> tier is comprised of policy formulation bodies.  These bodies make crucial policy recommendations to the decision making bodies.</a:t>
            </a:r>
          </a:p>
          <a:p>
            <a:pPr>
              <a:buNone/>
            </a:pPr>
            <a:endParaRPr lang="en-US" sz="1800" b="1" dirty="0" smtClean="0"/>
          </a:p>
          <a:p>
            <a:pPr>
              <a:buNone/>
            </a:pPr>
            <a:endParaRPr lang="en-US" sz="1800" b="1" dirty="0"/>
          </a:p>
          <a:p>
            <a:pPr>
              <a:buNone/>
            </a:pPr>
            <a:r>
              <a:rPr lang="en-US" sz="1800" b="1" dirty="0" smtClean="0"/>
              <a:t>The 3</a:t>
            </a:r>
            <a:r>
              <a:rPr lang="en-US" sz="1800" b="1" baseline="30000" dirty="0" smtClean="0"/>
              <a:t>rd</a:t>
            </a:r>
            <a:r>
              <a:rPr lang="en-US" sz="1800" b="1" dirty="0" smtClean="0"/>
              <a:t> tier is that of policy analysis.  The bodies in the third tier provide the critical analytical capabilities required to formulate well-defined and consistent sets of policy recommendations to enhance national competitiveness.</a:t>
            </a:r>
            <a:endParaRPr lang="en-US" sz="18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38400" y="685800"/>
            <a:ext cx="3200400" cy="276999"/>
          </a:xfrm>
          <a:prstGeom prst="rect">
            <a:avLst/>
          </a:prstGeom>
          <a:noFill/>
        </p:spPr>
        <p:txBody>
          <a:bodyPr wrap="square" rtlCol="0">
            <a:spAutoFit/>
          </a:bodyPr>
          <a:lstStyle/>
          <a:p>
            <a:r>
              <a:rPr lang="en-US" sz="1200" b="1" dirty="0" smtClean="0"/>
              <a:t>1</a:t>
            </a:r>
            <a:r>
              <a:rPr lang="en-US" sz="1200" b="1" baseline="30000" dirty="0" smtClean="0"/>
              <a:t>st</a:t>
            </a:r>
            <a:r>
              <a:rPr lang="en-US" sz="1200" b="1" dirty="0" smtClean="0"/>
              <a:t> Tier </a:t>
            </a:r>
            <a:r>
              <a:rPr lang="en-US" sz="1200" i="1" dirty="0" smtClean="0"/>
              <a:t>Strategic Policy Decisions</a:t>
            </a:r>
            <a:endParaRPr lang="en-US" sz="1200" i="1" dirty="0"/>
          </a:p>
        </p:txBody>
      </p:sp>
      <p:sp>
        <p:nvSpPr>
          <p:cNvPr id="7" name="TextBox 6"/>
          <p:cNvSpPr txBox="1"/>
          <p:nvPr/>
        </p:nvSpPr>
        <p:spPr>
          <a:xfrm>
            <a:off x="5715000" y="609600"/>
            <a:ext cx="1371600" cy="646331"/>
          </a:xfrm>
          <a:prstGeom prst="rect">
            <a:avLst/>
          </a:prstGeom>
          <a:noFill/>
          <a:ln w="3175">
            <a:solidFill>
              <a:schemeClr val="tx1"/>
            </a:solidFill>
          </a:ln>
        </p:spPr>
        <p:txBody>
          <a:bodyPr wrap="square" rtlCol="0">
            <a:spAutoFit/>
          </a:bodyPr>
          <a:lstStyle/>
          <a:p>
            <a:pPr algn="ctr"/>
            <a:r>
              <a:rPr lang="en-US" sz="1200" b="1" dirty="0" smtClean="0"/>
              <a:t>Economic Services Committee of Parliament</a:t>
            </a:r>
            <a:endParaRPr lang="en-US" sz="1200" b="1" dirty="0"/>
          </a:p>
        </p:txBody>
      </p:sp>
      <p:sp>
        <p:nvSpPr>
          <p:cNvPr id="8" name="TextBox 7"/>
          <p:cNvSpPr txBox="1"/>
          <p:nvPr/>
        </p:nvSpPr>
        <p:spPr>
          <a:xfrm>
            <a:off x="7467600" y="609600"/>
            <a:ext cx="1447800" cy="646331"/>
          </a:xfrm>
          <a:prstGeom prst="rect">
            <a:avLst/>
          </a:prstGeom>
          <a:noFill/>
          <a:ln w="3175">
            <a:solidFill>
              <a:schemeClr val="tx1"/>
            </a:solidFill>
          </a:ln>
        </p:spPr>
        <p:txBody>
          <a:bodyPr wrap="square" rtlCol="0">
            <a:spAutoFit/>
          </a:bodyPr>
          <a:lstStyle/>
          <a:p>
            <a:endParaRPr lang="en-US" sz="1200" dirty="0" smtClean="0"/>
          </a:p>
          <a:p>
            <a:pPr algn="ctr"/>
            <a:r>
              <a:rPr lang="en-US" sz="1200" b="1" dirty="0" smtClean="0"/>
              <a:t>National Assembly</a:t>
            </a:r>
          </a:p>
          <a:p>
            <a:endParaRPr lang="en-US" sz="1200" dirty="0"/>
          </a:p>
        </p:txBody>
      </p:sp>
      <p:sp>
        <p:nvSpPr>
          <p:cNvPr id="14" name="TextBox 13"/>
          <p:cNvSpPr txBox="1"/>
          <p:nvPr/>
        </p:nvSpPr>
        <p:spPr>
          <a:xfrm>
            <a:off x="3352800" y="1524000"/>
            <a:ext cx="1905000" cy="830997"/>
          </a:xfrm>
          <a:prstGeom prst="rect">
            <a:avLst/>
          </a:prstGeom>
          <a:noFill/>
          <a:ln w="6350">
            <a:solidFill>
              <a:schemeClr val="tx1"/>
            </a:solidFill>
          </a:ln>
        </p:spPr>
        <p:txBody>
          <a:bodyPr wrap="square" rtlCol="0">
            <a:spAutoFit/>
          </a:bodyPr>
          <a:lstStyle/>
          <a:p>
            <a:pPr algn="ctr"/>
            <a:endParaRPr lang="en-US" sz="1200" b="1" dirty="0" smtClean="0"/>
          </a:p>
          <a:p>
            <a:pPr algn="ctr"/>
            <a:r>
              <a:rPr lang="en-US" sz="1200" b="1" dirty="0" smtClean="0"/>
              <a:t>National Competitiveness Council</a:t>
            </a:r>
          </a:p>
          <a:p>
            <a:pPr algn="ctr"/>
            <a:endParaRPr lang="en-US" sz="1200" b="1" dirty="0"/>
          </a:p>
        </p:txBody>
      </p:sp>
      <p:sp>
        <p:nvSpPr>
          <p:cNvPr id="15" name="TextBox 14"/>
          <p:cNvSpPr txBox="1"/>
          <p:nvPr/>
        </p:nvSpPr>
        <p:spPr>
          <a:xfrm>
            <a:off x="5562600" y="1752600"/>
            <a:ext cx="1828800" cy="646331"/>
          </a:xfrm>
          <a:prstGeom prst="rect">
            <a:avLst/>
          </a:prstGeom>
          <a:noFill/>
          <a:ln w="3175">
            <a:solidFill>
              <a:schemeClr val="tx1"/>
            </a:solidFill>
          </a:ln>
        </p:spPr>
        <p:txBody>
          <a:bodyPr wrap="square" rtlCol="0">
            <a:spAutoFit/>
          </a:bodyPr>
          <a:lstStyle/>
          <a:p>
            <a:r>
              <a:rPr lang="en-US" sz="1200" b="1" dirty="0" smtClean="0"/>
              <a:t>Sub-Committee of Cabinet for Trade and Investment</a:t>
            </a:r>
            <a:endParaRPr lang="en-US" sz="1200" b="1" dirty="0"/>
          </a:p>
        </p:txBody>
      </p:sp>
      <p:sp>
        <p:nvSpPr>
          <p:cNvPr id="16" name="TextBox 15"/>
          <p:cNvSpPr txBox="1"/>
          <p:nvPr/>
        </p:nvSpPr>
        <p:spPr>
          <a:xfrm>
            <a:off x="7620000" y="1905000"/>
            <a:ext cx="1143000" cy="276999"/>
          </a:xfrm>
          <a:prstGeom prst="rect">
            <a:avLst/>
          </a:prstGeom>
          <a:noFill/>
          <a:ln w="3175">
            <a:solidFill>
              <a:schemeClr val="tx1"/>
            </a:solidFill>
          </a:ln>
        </p:spPr>
        <p:txBody>
          <a:bodyPr wrap="square" rtlCol="0">
            <a:spAutoFit/>
          </a:bodyPr>
          <a:lstStyle/>
          <a:p>
            <a:pPr algn="ctr"/>
            <a:r>
              <a:rPr lang="en-US" sz="1200" b="1" dirty="0" smtClean="0"/>
              <a:t>Cabinet</a:t>
            </a:r>
          </a:p>
        </p:txBody>
      </p:sp>
      <p:sp>
        <p:nvSpPr>
          <p:cNvPr id="17" name="TextBox 16"/>
          <p:cNvSpPr txBox="1"/>
          <p:nvPr/>
        </p:nvSpPr>
        <p:spPr>
          <a:xfrm>
            <a:off x="990600" y="1524000"/>
            <a:ext cx="2057400" cy="830997"/>
          </a:xfrm>
          <a:prstGeom prst="rect">
            <a:avLst/>
          </a:prstGeom>
          <a:noFill/>
          <a:ln w="3175">
            <a:solidFill>
              <a:schemeClr val="tx1"/>
            </a:solidFill>
          </a:ln>
        </p:spPr>
        <p:txBody>
          <a:bodyPr wrap="square" rtlCol="0">
            <a:spAutoFit/>
          </a:bodyPr>
          <a:lstStyle/>
          <a:p>
            <a:pPr algn="ctr"/>
            <a:r>
              <a:rPr lang="en-US" sz="1200" b="1" dirty="0" smtClean="0"/>
              <a:t>Private Sector Competitiveness Committee</a:t>
            </a:r>
          </a:p>
          <a:p>
            <a:pPr algn="ctr"/>
            <a:r>
              <a:rPr lang="en-US" sz="1200" dirty="0" smtClean="0"/>
              <a:t>Expanded PSC Trade and Investment Sub-Committee</a:t>
            </a:r>
            <a:endParaRPr lang="en-US" sz="1200" dirty="0"/>
          </a:p>
        </p:txBody>
      </p:sp>
      <p:cxnSp>
        <p:nvCxnSpPr>
          <p:cNvPr id="19" name="Straight Connector 18"/>
          <p:cNvCxnSpPr/>
          <p:nvPr/>
        </p:nvCxnSpPr>
        <p:spPr>
          <a:xfrm>
            <a:off x="1143000" y="2590800"/>
            <a:ext cx="7848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7086600" y="914400"/>
            <a:ext cx="381000"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6" idx="0"/>
            <a:endCxn id="8" idx="2"/>
          </p:cNvCxnSpPr>
          <p:nvPr/>
        </p:nvCxnSpPr>
        <p:spPr>
          <a:xfrm rot="5400000" flipH="1" flipV="1">
            <a:off x="7866966" y="1580466"/>
            <a:ext cx="649069"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5" idx="3"/>
            <a:endCxn id="16" idx="1"/>
          </p:cNvCxnSpPr>
          <p:nvPr/>
        </p:nvCxnSpPr>
        <p:spPr>
          <a:xfrm flipV="1">
            <a:off x="7391400" y="2043500"/>
            <a:ext cx="228600" cy="3226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4" idx="3"/>
          </p:cNvCxnSpPr>
          <p:nvPr/>
        </p:nvCxnSpPr>
        <p:spPr>
          <a:xfrm>
            <a:off x="5257800" y="1939499"/>
            <a:ext cx="304800" cy="943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17" idx="3"/>
            <a:endCxn id="14" idx="1"/>
          </p:cNvCxnSpPr>
          <p:nvPr/>
        </p:nvCxnSpPr>
        <p:spPr>
          <a:xfrm>
            <a:off x="3048000" y="1939499"/>
            <a:ext cx="304800"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1295400" y="3505200"/>
            <a:ext cx="1371600" cy="461665"/>
          </a:xfrm>
          <a:prstGeom prst="rect">
            <a:avLst/>
          </a:prstGeom>
          <a:solidFill>
            <a:srgbClr val="FFC000"/>
          </a:solidFill>
          <a:ln w="3175">
            <a:solidFill>
              <a:schemeClr val="tx1"/>
            </a:solidFill>
          </a:ln>
        </p:spPr>
        <p:txBody>
          <a:bodyPr wrap="square" rtlCol="0">
            <a:spAutoFit/>
          </a:bodyPr>
          <a:lstStyle/>
          <a:p>
            <a:pPr algn="ctr"/>
            <a:r>
              <a:rPr lang="en-US" sz="1200" b="1" dirty="0" smtClean="0"/>
              <a:t>Small Business Council</a:t>
            </a:r>
            <a:endParaRPr lang="en-US" sz="1200" b="1" dirty="0"/>
          </a:p>
        </p:txBody>
      </p:sp>
      <p:sp>
        <p:nvSpPr>
          <p:cNvPr id="49" name="TextBox 48"/>
          <p:cNvSpPr txBox="1"/>
          <p:nvPr/>
        </p:nvSpPr>
        <p:spPr>
          <a:xfrm>
            <a:off x="2895600" y="3429000"/>
            <a:ext cx="1295400" cy="646331"/>
          </a:xfrm>
          <a:prstGeom prst="rect">
            <a:avLst/>
          </a:prstGeom>
          <a:solidFill>
            <a:srgbClr val="FFC000"/>
          </a:solidFill>
          <a:ln w="3175">
            <a:solidFill>
              <a:schemeClr val="tx1"/>
            </a:solidFill>
          </a:ln>
        </p:spPr>
        <p:txBody>
          <a:bodyPr wrap="square" rtlCol="0">
            <a:spAutoFit/>
          </a:bodyPr>
          <a:lstStyle/>
          <a:p>
            <a:pPr algn="ctr"/>
            <a:r>
              <a:rPr lang="en-US" sz="1200" b="1" dirty="0" smtClean="0"/>
              <a:t>Competitiveness Steering Committee</a:t>
            </a:r>
            <a:endParaRPr lang="en-US" sz="1200" b="1" dirty="0"/>
          </a:p>
        </p:txBody>
      </p:sp>
      <p:sp>
        <p:nvSpPr>
          <p:cNvPr id="52" name="TextBox 51"/>
          <p:cNvSpPr txBox="1"/>
          <p:nvPr/>
        </p:nvSpPr>
        <p:spPr>
          <a:xfrm>
            <a:off x="4419600" y="3429000"/>
            <a:ext cx="990600" cy="646331"/>
          </a:xfrm>
          <a:prstGeom prst="rect">
            <a:avLst/>
          </a:prstGeom>
          <a:solidFill>
            <a:srgbClr val="FFC000"/>
          </a:solidFill>
          <a:ln w="3175">
            <a:solidFill>
              <a:schemeClr val="tx1"/>
            </a:solidFill>
          </a:ln>
        </p:spPr>
        <p:txBody>
          <a:bodyPr wrap="square" rtlCol="0">
            <a:spAutoFit/>
          </a:bodyPr>
          <a:lstStyle/>
          <a:p>
            <a:pPr algn="ctr"/>
            <a:endParaRPr lang="en-US" sz="1200" b="1" dirty="0" smtClean="0"/>
          </a:p>
          <a:p>
            <a:pPr algn="ctr"/>
            <a:r>
              <a:rPr lang="en-US" sz="1200" b="1" dirty="0" smtClean="0"/>
              <a:t>NACEN</a:t>
            </a:r>
          </a:p>
          <a:p>
            <a:pPr algn="ctr"/>
            <a:endParaRPr lang="en-US" sz="1200" b="1" dirty="0"/>
          </a:p>
        </p:txBody>
      </p:sp>
      <p:sp>
        <p:nvSpPr>
          <p:cNvPr id="53" name="TextBox 52"/>
          <p:cNvSpPr txBox="1"/>
          <p:nvPr/>
        </p:nvSpPr>
        <p:spPr>
          <a:xfrm>
            <a:off x="5715000" y="3429000"/>
            <a:ext cx="1447800" cy="646331"/>
          </a:xfrm>
          <a:prstGeom prst="rect">
            <a:avLst/>
          </a:prstGeom>
          <a:solidFill>
            <a:srgbClr val="FFC000"/>
          </a:solidFill>
          <a:ln w="3175">
            <a:solidFill>
              <a:schemeClr val="tx1"/>
            </a:solidFill>
          </a:ln>
        </p:spPr>
        <p:txBody>
          <a:bodyPr wrap="square" rtlCol="0">
            <a:spAutoFit/>
          </a:bodyPr>
          <a:lstStyle/>
          <a:p>
            <a:pPr algn="ctr"/>
            <a:r>
              <a:rPr lang="en-US" sz="1200" b="1" dirty="0" smtClean="0"/>
              <a:t>Export &amp; Investment Promotion Council</a:t>
            </a:r>
            <a:endParaRPr lang="en-US" sz="1200" b="1" dirty="0"/>
          </a:p>
        </p:txBody>
      </p:sp>
      <p:sp>
        <p:nvSpPr>
          <p:cNvPr id="54" name="TextBox 53"/>
          <p:cNvSpPr txBox="1"/>
          <p:nvPr/>
        </p:nvSpPr>
        <p:spPr>
          <a:xfrm>
            <a:off x="7391400" y="3429000"/>
            <a:ext cx="1359988" cy="646331"/>
          </a:xfrm>
          <a:prstGeom prst="rect">
            <a:avLst/>
          </a:prstGeom>
          <a:solidFill>
            <a:srgbClr val="FFC000"/>
          </a:solidFill>
          <a:ln w="3175">
            <a:solidFill>
              <a:schemeClr val="tx1"/>
            </a:solidFill>
          </a:ln>
        </p:spPr>
        <p:txBody>
          <a:bodyPr wrap="square" rtlCol="0">
            <a:spAutoFit/>
          </a:bodyPr>
          <a:lstStyle/>
          <a:p>
            <a:pPr algn="ctr"/>
            <a:endParaRPr lang="en-US" sz="1200" b="1" dirty="0" smtClean="0"/>
          </a:p>
          <a:p>
            <a:pPr algn="ctr"/>
            <a:r>
              <a:rPr lang="en-US" sz="1200" b="1" dirty="0" smtClean="0"/>
              <a:t>Infrastructure PPD</a:t>
            </a:r>
          </a:p>
          <a:p>
            <a:pPr algn="ctr"/>
            <a:endParaRPr lang="en-US" sz="1200" b="1" dirty="0"/>
          </a:p>
        </p:txBody>
      </p:sp>
      <p:cxnSp>
        <p:nvCxnSpPr>
          <p:cNvPr id="55" name="Straight Connector 54"/>
          <p:cNvCxnSpPr/>
          <p:nvPr/>
        </p:nvCxnSpPr>
        <p:spPr>
          <a:xfrm>
            <a:off x="1143000" y="4191000"/>
            <a:ext cx="7848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TextBox 55"/>
          <p:cNvSpPr txBox="1"/>
          <p:nvPr/>
        </p:nvSpPr>
        <p:spPr>
          <a:xfrm>
            <a:off x="1905000" y="2667001"/>
            <a:ext cx="1845185" cy="276999"/>
          </a:xfrm>
          <a:prstGeom prst="rect">
            <a:avLst/>
          </a:prstGeom>
          <a:noFill/>
        </p:spPr>
        <p:txBody>
          <a:bodyPr wrap="square" rtlCol="0">
            <a:spAutoFit/>
          </a:bodyPr>
          <a:lstStyle/>
          <a:p>
            <a:r>
              <a:rPr lang="en-US" sz="1200" b="1" dirty="0" smtClean="0"/>
              <a:t>2</a:t>
            </a:r>
            <a:r>
              <a:rPr lang="en-US" sz="1200" b="1" baseline="30000" dirty="0" smtClean="0"/>
              <a:t>nd</a:t>
            </a:r>
            <a:r>
              <a:rPr lang="en-US" sz="1200" b="1" dirty="0" smtClean="0"/>
              <a:t> Tier </a:t>
            </a:r>
            <a:r>
              <a:rPr lang="en-US" sz="1200" i="1" dirty="0" smtClean="0"/>
              <a:t>Policy Formulation</a:t>
            </a:r>
            <a:endParaRPr lang="en-US" sz="1200" i="1" dirty="0"/>
          </a:p>
        </p:txBody>
      </p:sp>
      <p:sp>
        <p:nvSpPr>
          <p:cNvPr id="57" name="TextBox 56"/>
          <p:cNvSpPr txBox="1"/>
          <p:nvPr/>
        </p:nvSpPr>
        <p:spPr>
          <a:xfrm>
            <a:off x="5486400" y="2667000"/>
            <a:ext cx="1844544" cy="276999"/>
          </a:xfrm>
          <a:prstGeom prst="rect">
            <a:avLst/>
          </a:prstGeom>
          <a:noFill/>
        </p:spPr>
        <p:txBody>
          <a:bodyPr wrap="none" rtlCol="0">
            <a:spAutoFit/>
          </a:bodyPr>
          <a:lstStyle/>
          <a:p>
            <a:r>
              <a:rPr lang="en-US" sz="1200" i="1" dirty="0" smtClean="0"/>
              <a:t>Public </a:t>
            </a:r>
            <a:r>
              <a:rPr lang="en-US" sz="1200" i="1" dirty="0"/>
              <a:t>P</a:t>
            </a:r>
            <a:r>
              <a:rPr lang="en-US" sz="1200" i="1" dirty="0" smtClean="0"/>
              <a:t>rivate Partnerships</a:t>
            </a:r>
            <a:endParaRPr lang="en-US" sz="1200" i="1" dirty="0"/>
          </a:p>
        </p:txBody>
      </p:sp>
      <p:sp>
        <p:nvSpPr>
          <p:cNvPr id="59" name="TextBox 58"/>
          <p:cNvSpPr txBox="1"/>
          <p:nvPr/>
        </p:nvSpPr>
        <p:spPr>
          <a:xfrm>
            <a:off x="2362200" y="228600"/>
            <a:ext cx="4221092" cy="276999"/>
          </a:xfrm>
          <a:prstGeom prst="rect">
            <a:avLst/>
          </a:prstGeom>
          <a:noFill/>
        </p:spPr>
        <p:txBody>
          <a:bodyPr wrap="none" rtlCol="0">
            <a:spAutoFit/>
          </a:bodyPr>
          <a:lstStyle/>
          <a:p>
            <a:pPr algn="ctr"/>
            <a:r>
              <a:rPr lang="en-US" sz="1200" b="1" dirty="0" smtClean="0"/>
              <a:t>Institutional Structure for Enhancing Guyana’s Competitiveness</a:t>
            </a:r>
            <a:endParaRPr lang="en-US" sz="1200" b="1" dirty="0"/>
          </a:p>
        </p:txBody>
      </p:sp>
      <p:sp>
        <p:nvSpPr>
          <p:cNvPr id="60" name="TextBox 59"/>
          <p:cNvSpPr txBox="1"/>
          <p:nvPr/>
        </p:nvSpPr>
        <p:spPr>
          <a:xfrm>
            <a:off x="228600" y="2438400"/>
            <a:ext cx="923330" cy="1905000"/>
          </a:xfrm>
          <a:prstGeom prst="rect">
            <a:avLst/>
          </a:prstGeom>
          <a:solidFill>
            <a:srgbClr val="92D050"/>
          </a:solidFill>
          <a:ln w="3175">
            <a:solidFill>
              <a:schemeClr val="tx1"/>
            </a:solidFill>
          </a:ln>
        </p:spPr>
        <p:txBody>
          <a:bodyPr vert="vert270" wrap="square" rtlCol="0">
            <a:spAutoFit/>
          </a:bodyPr>
          <a:lstStyle/>
          <a:p>
            <a:r>
              <a:rPr lang="en-US" sz="1200" b="1" dirty="0" smtClean="0"/>
              <a:t>Donor Harmonization Group</a:t>
            </a:r>
          </a:p>
          <a:p>
            <a:r>
              <a:rPr lang="en-US" sz="1200" dirty="0" smtClean="0"/>
              <a:t>External Advice and Harmonization of Dev. Assistance</a:t>
            </a:r>
            <a:endParaRPr lang="en-US" sz="1200" dirty="0"/>
          </a:p>
        </p:txBody>
      </p:sp>
      <p:sp>
        <p:nvSpPr>
          <p:cNvPr id="61" name="TextBox 60"/>
          <p:cNvSpPr txBox="1"/>
          <p:nvPr/>
        </p:nvSpPr>
        <p:spPr>
          <a:xfrm>
            <a:off x="381000" y="4648200"/>
            <a:ext cx="1066800" cy="830997"/>
          </a:xfrm>
          <a:prstGeom prst="rect">
            <a:avLst/>
          </a:prstGeom>
          <a:noFill/>
          <a:ln w="3175">
            <a:solidFill>
              <a:schemeClr val="tx1"/>
            </a:solidFill>
          </a:ln>
        </p:spPr>
        <p:txBody>
          <a:bodyPr wrap="square" rtlCol="0">
            <a:spAutoFit/>
          </a:bodyPr>
          <a:lstStyle/>
          <a:p>
            <a:pPr algn="ctr"/>
            <a:endParaRPr lang="en-US" sz="1200" b="1" dirty="0" smtClean="0"/>
          </a:p>
          <a:p>
            <a:pPr algn="ctr"/>
            <a:r>
              <a:rPr lang="en-US" sz="1200" b="1" dirty="0" smtClean="0"/>
              <a:t>Private Sector</a:t>
            </a:r>
          </a:p>
          <a:p>
            <a:pPr algn="ctr"/>
            <a:r>
              <a:rPr lang="en-US" sz="1200" dirty="0" smtClean="0"/>
              <a:t>PSC &amp; Others Strengthened</a:t>
            </a:r>
            <a:endParaRPr lang="en-US" sz="1200" dirty="0"/>
          </a:p>
        </p:txBody>
      </p:sp>
      <p:sp>
        <p:nvSpPr>
          <p:cNvPr id="63" name="TextBox 62"/>
          <p:cNvSpPr txBox="1"/>
          <p:nvPr/>
        </p:nvSpPr>
        <p:spPr>
          <a:xfrm>
            <a:off x="1600200" y="4648200"/>
            <a:ext cx="1398140" cy="830997"/>
          </a:xfrm>
          <a:prstGeom prst="rect">
            <a:avLst/>
          </a:prstGeom>
          <a:noFill/>
          <a:ln w="3175">
            <a:solidFill>
              <a:schemeClr val="tx1"/>
            </a:solidFill>
          </a:ln>
        </p:spPr>
        <p:txBody>
          <a:bodyPr wrap="none" rtlCol="0">
            <a:spAutoFit/>
          </a:bodyPr>
          <a:lstStyle/>
          <a:p>
            <a:pPr algn="ctr"/>
            <a:r>
              <a:rPr lang="en-US" sz="1200" b="1" dirty="0" smtClean="0"/>
              <a:t>Small Business</a:t>
            </a:r>
          </a:p>
          <a:p>
            <a:pPr algn="ctr"/>
            <a:r>
              <a:rPr lang="en-US" sz="1200" dirty="0" smtClean="0"/>
              <a:t>MINTIC</a:t>
            </a:r>
          </a:p>
          <a:p>
            <a:pPr algn="ctr"/>
            <a:r>
              <a:rPr lang="en-US" sz="1200" dirty="0" smtClean="0"/>
              <a:t>Small Business Unit</a:t>
            </a:r>
          </a:p>
          <a:p>
            <a:pPr algn="ctr"/>
            <a:r>
              <a:rPr lang="en-US" sz="1200" dirty="0" smtClean="0"/>
              <a:t>Strengthened</a:t>
            </a:r>
            <a:endParaRPr lang="en-US" sz="1200" dirty="0"/>
          </a:p>
        </p:txBody>
      </p:sp>
      <p:sp>
        <p:nvSpPr>
          <p:cNvPr id="64" name="TextBox 63"/>
          <p:cNvSpPr txBox="1"/>
          <p:nvPr/>
        </p:nvSpPr>
        <p:spPr>
          <a:xfrm>
            <a:off x="3200400" y="4648200"/>
            <a:ext cx="1246624" cy="830997"/>
          </a:xfrm>
          <a:prstGeom prst="rect">
            <a:avLst/>
          </a:prstGeom>
          <a:noFill/>
          <a:ln w="3175">
            <a:solidFill>
              <a:schemeClr val="tx1"/>
            </a:solidFill>
          </a:ln>
        </p:spPr>
        <p:txBody>
          <a:bodyPr wrap="square" rtlCol="0">
            <a:spAutoFit/>
          </a:bodyPr>
          <a:lstStyle/>
          <a:p>
            <a:pPr algn="ctr"/>
            <a:endParaRPr lang="en-US" sz="1200" b="1" dirty="0" smtClean="0"/>
          </a:p>
          <a:p>
            <a:pPr algn="ctr"/>
            <a:r>
              <a:rPr lang="en-US" sz="1200" b="1" dirty="0" smtClean="0"/>
              <a:t>Competitiveness</a:t>
            </a:r>
          </a:p>
          <a:p>
            <a:pPr algn="ctr"/>
            <a:r>
              <a:rPr lang="en-US" sz="1200" dirty="0" smtClean="0"/>
              <a:t>MINTIC</a:t>
            </a:r>
          </a:p>
          <a:p>
            <a:pPr algn="ctr"/>
            <a:r>
              <a:rPr lang="en-US" sz="1200" dirty="0" smtClean="0"/>
              <a:t>Strengthened</a:t>
            </a:r>
            <a:endParaRPr lang="en-US" sz="1200" dirty="0"/>
          </a:p>
        </p:txBody>
      </p:sp>
      <p:sp>
        <p:nvSpPr>
          <p:cNvPr id="65" name="TextBox 64"/>
          <p:cNvSpPr txBox="1"/>
          <p:nvPr/>
        </p:nvSpPr>
        <p:spPr>
          <a:xfrm>
            <a:off x="4572000" y="4648200"/>
            <a:ext cx="1103622" cy="830997"/>
          </a:xfrm>
          <a:prstGeom prst="rect">
            <a:avLst/>
          </a:prstGeom>
          <a:noFill/>
          <a:ln w="3175">
            <a:solidFill>
              <a:schemeClr val="tx1"/>
            </a:solidFill>
          </a:ln>
        </p:spPr>
        <p:txBody>
          <a:bodyPr wrap="square" rtlCol="0">
            <a:spAutoFit/>
          </a:bodyPr>
          <a:lstStyle/>
          <a:p>
            <a:pPr algn="ctr"/>
            <a:endParaRPr lang="en-US" sz="1200" dirty="0" smtClean="0"/>
          </a:p>
          <a:p>
            <a:pPr algn="ctr"/>
            <a:r>
              <a:rPr lang="en-US" sz="1200" b="1" dirty="0" smtClean="0"/>
              <a:t>Trade</a:t>
            </a:r>
          </a:p>
          <a:p>
            <a:pPr algn="ctr"/>
            <a:r>
              <a:rPr lang="en-US" sz="1200" dirty="0" smtClean="0"/>
              <a:t>MOFTIC Strengthened</a:t>
            </a:r>
            <a:endParaRPr lang="en-US" sz="1200" dirty="0"/>
          </a:p>
        </p:txBody>
      </p:sp>
      <p:sp>
        <p:nvSpPr>
          <p:cNvPr id="66" name="TextBox 65"/>
          <p:cNvSpPr txBox="1"/>
          <p:nvPr/>
        </p:nvSpPr>
        <p:spPr>
          <a:xfrm>
            <a:off x="5791201" y="4648200"/>
            <a:ext cx="1219200" cy="830997"/>
          </a:xfrm>
          <a:prstGeom prst="rect">
            <a:avLst/>
          </a:prstGeom>
          <a:noFill/>
          <a:ln w="3175">
            <a:solidFill>
              <a:schemeClr val="tx1"/>
            </a:solidFill>
          </a:ln>
        </p:spPr>
        <p:txBody>
          <a:bodyPr wrap="square" rtlCol="0">
            <a:spAutoFit/>
          </a:bodyPr>
          <a:lstStyle/>
          <a:p>
            <a:pPr algn="ctr"/>
            <a:r>
              <a:rPr lang="en-US" sz="1200" b="1" dirty="0" smtClean="0"/>
              <a:t>Investment &amp;</a:t>
            </a:r>
          </a:p>
          <a:p>
            <a:pPr algn="ctr"/>
            <a:r>
              <a:rPr lang="en-US" sz="1200" b="1" dirty="0" smtClean="0"/>
              <a:t>Exports</a:t>
            </a:r>
          </a:p>
          <a:p>
            <a:pPr algn="ctr"/>
            <a:r>
              <a:rPr lang="en-US" sz="1200" dirty="0" smtClean="0"/>
              <a:t>Goinvest Strengthened</a:t>
            </a:r>
            <a:endParaRPr lang="en-US" sz="1200" dirty="0"/>
          </a:p>
        </p:txBody>
      </p:sp>
      <p:sp>
        <p:nvSpPr>
          <p:cNvPr id="67" name="TextBox 66"/>
          <p:cNvSpPr txBox="1"/>
          <p:nvPr/>
        </p:nvSpPr>
        <p:spPr>
          <a:xfrm>
            <a:off x="7162800" y="4648200"/>
            <a:ext cx="1371600" cy="830997"/>
          </a:xfrm>
          <a:prstGeom prst="rect">
            <a:avLst/>
          </a:prstGeom>
          <a:noFill/>
          <a:ln w="3175">
            <a:solidFill>
              <a:schemeClr val="tx1"/>
            </a:solidFill>
          </a:ln>
        </p:spPr>
        <p:txBody>
          <a:bodyPr wrap="square" rtlCol="0">
            <a:spAutoFit/>
          </a:bodyPr>
          <a:lstStyle/>
          <a:p>
            <a:pPr algn="ctr"/>
            <a:r>
              <a:rPr lang="en-US" sz="1200" b="1" dirty="0" smtClean="0"/>
              <a:t>Infrastructure</a:t>
            </a:r>
          </a:p>
          <a:p>
            <a:pPr algn="ctr"/>
            <a:r>
              <a:rPr lang="en-US" sz="1200" dirty="0" smtClean="0"/>
              <a:t>Works Services Group</a:t>
            </a:r>
          </a:p>
          <a:p>
            <a:pPr algn="ctr"/>
            <a:r>
              <a:rPr lang="en-US" sz="1200" dirty="0" smtClean="0"/>
              <a:t>MINPW</a:t>
            </a:r>
            <a:endParaRPr lang="en-US" sz="1200" dirty="0"/>
          </a:p>
        </p:txBody>
      </p:sp>
      <p:cxnSp>
        <p:nvCxnSpPr>
          <p:cNvPr id="69" name="Straight Connector 68"/>
          <p:cNvCxnSpPr/>
          <p:nvPr/>
        </p:nvCxnSpPr>
        <p:spPr>
          <a:xfrm>
            <a:off x="1981200" y="3124200"/>
            <a:ext cx="5943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endCxn id="47" idx="0"/>
          </p:cNvCxnSpPr>
          <p:nvPr/>
        </p:nvCxnSpPr>
        <p:spPr>
          <a:xfrm rot="5400000">
            <a:off x="1790700" y="3314700"/>
            <a:ext cx="381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581400" y="3276600"/>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rot="5400000">
            <a:off x="4876800" y="3276600"/>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6172200" y="3276600"/>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7772400" y="3276600"/>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Arrow Connector 139"/>
          <p:cNvCxnSpPr/>
          <p:nvPr/>
        </p:nvCxnSpPr>
        <p:spPr>
          <a:xfrm rot="5400000" flipH="1" flipV="1">
            <a:off x="3886995" y="2742407"/>
            <a:ext cx="762000" cy="158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47" idx="3"/>
            <a:endCxn id="49" idx="1"/>
          </p:cNvCxnSpPr>
          <p:nvPr/>
        </p:nvCxnSpPr>
        <p:spPr>
          <a:xfrm>
            <a:off x="2667000" y="3736033"/>
            <a:ext cx="228600" cy="16133"/>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5" name="Straight Arrow Connector 164"/>
          <p:cNvCxnSpPr/>
          <p:nvPr/>
        </p:nvCxnSpPr>
        <p:spPr>
          <a:xfrm>
            <a:off x="4191000" y="3733800"/>
            <a:ext cx="228600" cy="16133"/>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6" name="Straight Arrow Connector 165"/>
          <p:cNvCxnSpPr>
            <a:endCxn id="53" idx="1"/>
          </p:cNvCxnSpPr>
          <p:nvPr/>
        </p:nvCxnSpPr>
        <p:spPr>
          <a:xfrm>
            <a:off x="5410200" y="3733800"/>
            <a:ext cx="304800" cy="18366"/>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8" name="Straight Arrow Connector 167"/>
          <p:cNvCxnSpPr/>
          <p:nvPr/>
        </p:nvCxnSpPr>
        <p:spPr>
          <a:xfrm>
            <a:off x="7162800" y="3733800"/>
            <a:ext cx="228600" cy="16133"/>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9" name="Straight Arrow Connector 168"/>
          <p:cNvCxnSpPr>
            <a:stCxn id="61" idx="3"/>
            <a:endCxn id="63" idx="1"/>
          </p:cNvCxnSpPr>
          <p:nvPr/>
        </p:nvCxnSpPr>
        <p:spPr>
          <a:xfrm>
            <a:off x="1447800" y="5063699"/>
            <a:ext cx="152400"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75" name="Straight Arrow Connector 174"/>
          <p:cNvCxnSpPr>
            <a:stCxn id="63" idx="3"/>
            <a:endCxn id="64" idx="1"/>
          </p:cNvCxnSpPr>
          <p:nvPr/>
        </p:nvCxnSpPr>
        <p:spPr>
          <a:xfrm>
            <a:off x="2998340" y="5063699"/>
            <a:ext cx="202060"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5" name="Straight Arrow Connector 184"/>
          <p:cNvCxnSpPr/>
          <p:nvPr/>
        </p:nvCxnSpPr>
        <p:spPr>
          <a:xfrm>
            <a:off x="4419600" y="5029200"/>
            <a:ext cx="152400"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6" name="Straight Arrow Connector 185"/>
          <p:cNvCxnSpPr/>
          <p:nvPr/>
        </p:nvCxnSpPr>
        <p:spPr>
          <a:xfrm>
            <a:off x="5638800" y="5029200"/>
            <a:ext cx="152400"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7" name="Straight Arrow Connector 186"/>
          <p:cNvCxnSpPr/>
          <p:nvPr/>
        </p:nvCxnSpPr>
        <p:spPr>
          <a:xfrm>
            <a:off x="7010400" y="5029200"/>
            <a:ext cx="152400"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5400000" flipH="1" flipV="1">
            <a:off x="190500" y="3619500"/>
            <a:ext cx="2057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5400000" flipH="1" flipV="1">
            <a:off x="1791493" y="4304507"/>
            <a:ext cx="685800" cy="158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5400000" flipH="1" flipV="1">
            <a:off x="0" y="1752600"/>
            <a:ext cx="1371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6" name="Straight Arrow Connector 195"/>
          <p:cNvCxnSpPr/>
          <p:nvPr/>
        </p:nvCxnSpPr>
        <p:spPr>
          <a:xfrm rot="5400000">
            <a:off x="-609600" y="5257800"/>
            <a:ext cx="1828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7" name="Straight Arrow Connector 196"/>
          <p:cNvCxnSpPr/>
          <p:nvPr/>
        </p:nvCxnSpPr>
        <p:spPr>
          <a:xfrm rot="5400000" flipH="1" flipV="1">
            <a:off x="3429000" y="4343400"/>
            <a:ext cx="609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0" name="Straight Arrow Connector 199"/>
          <p:cNvCxnSpPr/>
          <p:nvPr/>
        </p:nvCxnSpPr>
        <p:spPr>
          <a:xfrm rot="5400000" flipH="1" flipV="1">
            <a:off x="4725193" y="4342607"/>
            <a:ext cx="609600" cy="158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2" name="Straight Arrow Connector 201"/>
          <p:cNvCxnSpPr/>
          <p:nvPr/>
        </p:nvCxnSpPr>
        <p:spPr>
          <a:xfrm rot="5400000" flipH="1" flipV="1">
            <a:off x="6020593" y="4342607"/>
            <a:ext cx="609600" cy="158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3" name="Straight Arrow Connector 202"/>
          <p:cNvCxnSpPr/>
          <p:nvPr/>
        </p:nvCxnSpPr>
        <p:spPr>
          <a:xfrm rot="5400000" flipH="1" flipV="1">
            <a:off x="7544593" y="4342607"/>
            <a:ext cx="609600" cy="158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p:nvCxnSpPr>
        <p:spPr>
          <a:xfrm>
            <a:off x="914400" y="5715000"/>
            <a:ext cx="685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7" name="Straight Arrow Connector 206"/>
          <p:cNvCxnSpPr>
            <a:endCxn id="61" idx="2"/>
          </p:cNvCxnSpPr>
          <p:nvPr/>
        </p:nvCxnSpPr>
        <p:spPr>
          <a:xfrm rot="16200000" flipV="1">
            <a:off x="792898" y="5600699"/>
            <a:ext cx="243006"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rot="16200000" flipV="1">
            <a:off x="2088297" y="5607902"/>
            <a:ext cx="243006"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1" name="Straight Arrow Connector 210"/>
          <p:cNvCxnSpPr/>
          <p:nvPr/>
        </p:nvCxnSpPr>
        <p:spPr>
          <a:xfrm rot="16200000" flipV="1">
            <a:off x="3688497" y="5607903"/>
            <a:ext cx="243006"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2" name="Straight Arrow Connector 211"/>
          <p:cNvCxnSpPr/>
          <p:nvPr/>
        </p:nvCxnSpPr>
        <p:spPr>
          <a:xfrm rot="16200000" flipV="1">
            <a:off x="4907697" y="5607903"/>
            <a:ext cx="243006"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3" name="Straight Arrow Connector 212"/>
          <p:cNvCxnSpPr/>
          <p:nvPr/>
        </p:nvCxnSpPr>
        <p:spPr>
          <a:xfrm rot="16200000" flipV="1">
            <a:off x="6203097" y="5607903"/>
            <a:ext cx="243006"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4" name="Straight Arrow Connector 213"/>
          <p:cNvCxnSpPr/>
          <p:nvPr/>
        </p:nvCxnSpPr>
        <p:spPr>
          <a:xfrm rot="16200000" flipV="1">
            <a:off x="7650898" y="5607903"/>
            <a:ext cx="243006"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5" name="TextBox 214"/>
          <p:cNvSpPr txBox="1"/>
          <p:nvPr/>
        </p:nvSpPr>
        <p:spPr>
          <a:xfrm>
            <a:off x="685800" y="6096000"/>
            <a:ext cx="2335832" cy="276999"/>
          </a:xfrm>
          <a:prstGeom prst="rect">
            <a:avLst/>
          </a:prstGeom>
          <a:noFill/>
        </p:spPr>
        <p:txBody>
          <a:bodyPr wrap="none" rtlCol="0">
            <a:spAutoFit/>
          </a:bodyPr>
          <a:lstStyle/>
          <a:p>
            <a:pPr algn="ctr"/>
            <a:r>
              <a:rPr lang="en-US" sz="1200" b="1" dirty="0" smtClean="0"/>
              <a:t>3</a:t>
            </a:r>
            <a:r>
              <a:rPr lang="en-US" sz="1200" b="1" baseline="30000" dirty="0" smtClean="0"/>
              <a:t>rd</a:t>
            </a:r>
            <a:r>
              <a:rPr lang="en-US" sz="1200" b="1" dirty="0" smtClean="0"/>
              <a:t> Tier </a:t>
            </a:r>
            <a:r>
              <a:rPr lang="en-US" sz="1200" i="1" dirty="0" smtClean="0"/>
              <a:t>Analytical/Technical Teams</a:t>
            </a:r>
            <a:endParaRPr lang="en-US" sz="1200" i="1" dirty="0"/>
          </a:p>
        </p:txBody>
      </p:sp>
      <p:cxnSp>
        <p:nvCxnSpPr>
          <p:cNvPr id="221" name="Straight Connector 220"/>
          <p:cNvCxnSpPr/>
          <p:nvPr/>
        </p:nvCxnSpPr>
        <p:spPr>
          <a:xfrm flipV="1">
            <a:off x="152400" y="457200"/>
            <a:ext cx="8839200" cy="76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flipV="1">
            <a:off x="152400" y="6400800"/>
            <a:ext cx="8839200" cy="76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2819400" y="3505200"/>
            <a:ext cx="5943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5400000">
            <a:off x="6019800" y="3429000"/>
            <a:ext cx="5943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p:cNvCxnSpPr/>
          <p:nvPr/>
        </p:nvCxnSpPr>
        <p:spPr>
          <a:xfrm>
            <a:off x="152400" y="2590800"/>
            <a:ext cx="762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p:nvPr/>
        </p:nvCxnSpPr>
        <p:spPr>
          <a:xfrm>
            <a:off x="152400" y="4191000"/>
            <a:ext cx="762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914400"/>
            <a:ext cx="7772400" cy="4339650"/>
          </a:xfrm>
          <a:prstGeom prst="rect">
            <a:avLst/>
          </a:prstGeom>
          <a:noFill/>
        </p:spPr>
        <p:txBody>
          <a:bodyPr wrap="square" rtlCol="0">
            <a:spAutoFit/>
          </a:bodyPr>
          <a:lstStyle/>
          <a:p>
            <a:endParaRPr lang="en-US" b="1" dirty="0" smtClean="0"/>
          </a:p>
          <a:p>
            <a:endParaRPr lang="en-US" b="1" dirty="0"/>
          </a:p>
          <a:p>
            <a:r>
              <a:rPr lang="en-US" sz="2000" b="1" dirty="0" smtClean="0"/>
              <a:t>Most of the bodies incorporated in the above three tiered structure already existed in some form when the system was conceived.</a:t>
            </a:r>
          </a:p>
          <a:p>
            <a:endParaRPr lang="en-US" sz="2000" b="1" dirty="0"/>
          </a:p>
          <a:p>
            <a:r>
              <a:rPr lang="en-US" sz="2000" b="1" dirty="0" smtClean="0"/>
              <a:t>The emphasis was therefore on strengthening existing institutions at all levels, focusing immediately on strengthening the analytical capabilities of the Ministry of Tourism, Industry and Commerce, the Ministry of Foreign Trade and International Cooperation, Goinvest (an investment promoting and facilitating body) and the various key private sector organisations which undergird the decision making bodies.</a:t>
            </a:r>
          </a:p>
          <a:p>
            <a:endParaRPr lang="en-US" sz="2000" b="1" dirty="0"/>
          </a:p>
          <a:p>
            <a:r>
              <a:rPr lang="en-US" sz="2000" b="1" dirty="0" smtClean="0"/>
              <a:t>The National Competitiveness Council was the only completely new major institution which was proposed and established.</a:t>
            </a:r>
            <a:endParaRPr lang="en-US" sz="20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685800"/>
            <a:ext cx="7848600" cy="5909310"/>
          </a:xfrm>
          <a:prstGeom prst="rect">
            <a:avLst/>
          </a:prstGeom>
          <a:noFill/>
        </p:spPr>
        <p:txBody>
          <a:bodyPr wrap="square" rtlCol="0">
            <a:spAutoFit/>
          </a:bodyPr>
          <a:lstStyle/>
          <a:p>
            <a:pPr algn="ctr"/>
            <a:r>
              <a:rPr lang="en-US" b="1" dirty="0" smtClean="0"/>
              <a:t>ACTION PLAN OF THE NATIONAL COMPETITIVENESS STRATEGY</a:t>
            </a:r>
          </a:p>
          <a:p>
            <a:pPr algn="ctr"/>
            <a:endParaRPr lang="en-US" b="1" dirty="0"/>
          </a:p>
          <a:p>
            <a:r>
              <a:rPr lang="en-US" b="1" dirty="0" smtClean="0"/>
              <a:t>The Action Plan of the National Competitiveness Strategy contains a total of 122 identified actions/recommendations.</a:t>
            </a:r>
          </a:p>
          <a:p>
            <a:endParaRPr lang="en-US" b="1" dirty="0"/>
          </a:p>
          <a:p>
            <a:r>
              <a:rPr lang="en-US" b="1" dirty="0" smtClean="0"/>
              <a:t>These actions were formulated after contemplation of the existing challenges facing Guyana and a summary matrix was prepared showing the </a:t>
            </a:r>
            <a:r>
              <a:rPr lang="en-US" b="1" dirty="0"/>
              <a:t>action/policy recommendation, lead executing </a:t>
            </a:r>
            <a:r>
              <a:rPr lang="en-US" b="1" dirty="0" smtClean="0"/>
              <a:t>agency, implementing </a:t>
            </a:r>
            <a:r>
              <a:rPr lang="en-US" b="1" dirty="0"/>
              <a:t>project/programme, an indicative target date for completion, and some possible </a:t>
            </a:r>
            <a:r>
              <a:rPr lang="en-US" b="1" dirty="0" smtClean="0"/>
              <a:t>indicators of success.</a:t>
            </a:r>
          </a:p>
          <a:p>
            <a:endParaRPr lang="en-US" b="1" dirty="0"/>
          </a:p>
          <a:p>
            <a:r>
              <a:rPr lang="en-US" b="1" dirty="0" smtClean="0"/>
              <a:t>The Government also began a Support for Competitiveness Program with funding from the Inter-American Development Bank.</a:t>
            </a:r>
          </a:p>
          <a:p>
            <a:endParaRPr lang="en-US" b="1" dirty="0"/>
          </a:p>
          <a:p>
            <a:r>
              <a:rPr lang="en-US" b="1" dirty="0" smtClean="0"/>
              <a:t>The program objectives of the Support for Competitiveness Program, SCP, are:</a:t>
            </a:r>
          </a:p>
          <a:p>
            <a:pPr>
              <a:buFont typeface="Arial" pitchFamily="34" charset="0"/>
              <a:buChar char="•"/>
            </a:pPr>
            <a:endParaRPr lang="en-US" b="1" dirty="0" smtClean="0"/>
          </a:p>
          <a:p>
            <a:pPr>
              <a:buFont typeface="Arial" pitchFamily="34" charset="0"/>
              <a:buChar char="•"/>
            </a:pPr>
            <a:r>
              <a:rPr lang="en-US" b="1" dirty="0" smtClean="0"/>
              <a:t>Strengthening the institutions for public-private dialogue on competitiveness</a:t>
            </a:r>
          </a:p>
          <a:p>
            <a:endParaRPr lang="en-US" b="1" dirty="0" smtClean="0"/>
          </a:p>
          <a:p>
            <a:pPr>
              <a:buFont typeface="Arial" pitchFamily="34" charset="0"/>
              <a:buChar char="•"/>
            </a:pPr>
            <a:r>
              <a:rPr lang="en-US" b="1" dirty="0" smtClean="0"/>
              <a:t>Improving the environment for private investment and export development</a:t>
            </a:r>
          </a:p>
          <a:p>
            <a:pPr>
              <a:buFont typeface="Arial" pitchFamily="34" charset="0"/>
              <a:buChar char="•"/>
            </a:pPr>
            <a:endParaRPr lang="en-US" b="1" dirty="0" smtClean="0"/>
          </a:p>
          <a:p>
            <a:endParaRPr lang="en-US" b="1" dirty="0"/>
          </a:p>
          <a:p>
            <a:endParaRPr lang="en-US"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14400" y="838200"/>
            <a:ext cx="7391400" cy="5078313"/>
          </a:xfrm>
          <a:prstGeom prst="rect">
            <a:avLst/>
          </a:prstGeom>
          <a:noFill/>
        </p:spPr>
        <p:txBody>
          <a:bodyPr wrap="square" rtlCol="0">
            <a:spAutoFit/>
          </a:bodyPr>
          <a:lstStyle/>
          <a:p>
            <a:endParaRPr lang="en-US" b="1" dirty="0" smtClean="0"/>
          </a:p>
          <a:p>
            <a:r>
              <a:rPr lang="en-US" b="1" dirty="0" smtClean="0"/>
              <a:t>The actions outlined in the NCS Action Plan are grouped into diverse categories:</a:t>
            </a:r>
          </a:p>
          <a:p>
            <a:endParaRPr lang="en-US" b="1" dirty="0"/>
          </a:p>
          <a:p>
            <a:pPr>
              <a:buFont typeface="Arial" pitchFamily="34" charset="0"/>
              <a:buChar char="•"/>
            </a:pPr>
            <a:r>
              <a:rPr lang="en-US" b="1" dirty="0" smtClean="0"/>
              <a:t>Macroeconomic Framework</a:t>
            </a:r>
          </a:p>
          <a:p>
            <a:pPr>
              <a:buFont typeface="Arial" pitchFamily="34" charset="0"/>
              <a:buChar char="•"/>
            </a:pPr>
            <a:r>
              <a:rPr lang="en-US" b="1" dirty="0" smtClean="0"/>
              <a:t>Trade Policy </a:t>
            </a:r>
          </a:p>
          <a:p>
            <a:pPr>
              <a:buFont typeface="Arial" pitchFamily="34" charset="0"/>
              <a:buChar char="•"/>
            </a:pPr>
            <a:r>
              <a:rPr lang="en-US" b="1" dirty="0" smtClean="0"/>
              <a:t>Competition and Consumer Protection Policy</a:t>
            </a:r>
          </a:p>
          <a:p>
            <a:pPr>
              <a:buFont typeface="Arial" pitchFamily="34" charset="0"/>
              <a:buChar char="•"/>
            </a:pPr>
            <a:r>
              <a:rPr lang="en-US" b="1" dirty="0" smtClean="0"/>
              <a:t>Taxation Policy</a:t>
            </a:r>
          </a:p>
          <a:p>
            <a:pPr>
              <a:buFont typeface="Arial" pitchFamily="34" charset="0"/>
              <a:buChar char="•"/>
            </a:pPr>
            <a:r>
              <a:rPr lang="en-US" b="1" dirty="0" smtClean="0"/>
              <a:t>Investment Promotion and Facilitation</a:t>
            </a:r>
          </a:p>
          <a:p>
            <a:pPr>
              <a:buFont typeface="Arial" pitchFamily="34" charset="0"/>
              <a:buChar char="•"/>
            </a:pPr>
            <a:r>
              <a:rPr lang="en-US" b="1" dirty="0" smtClean="0"/>
              <a:t>GoInvest</a:t>
            </a:r>
          </a:p>
          <a:p>
            <a:pPr>
              <a:buFont typeface="Arial" pitchFamily="34" charset="0"/>
              <a:buChar char="•"/>
            </a:pPr>
            <a:r>
              <a:rPr lang="en-US" b="1" dirty="0" smtClean="0"/>
              <a:t>Export Promotion and Facilitation</a:t>
            </a:r>
          </a:p>
          <a:p>
            <a:pPr>
              <a:buFont typeface="Arial" pitchFamily="34" charset="0"/>
              <a:buChar char="•"/>
            </a:pPr>
            <a:r>
              <a:rPr lang="en-US" b="1" dirty="0" smtClean="0"/>
              <a:t>Access to Finance</a:t>
            </a:r>
          </a:p>
          <a:p>
            <a:pPr>
              <a:buFont typeface="Arial" pitchFamily="34" charset="0"/>
              <a:buChar char="•"/>
            </a:pPr>
            <a:r>
              <a:rPr lang="en-US" b="1" dirty="0" smtClean="0"/>
              <a:t>Human Resources</a:t>
            </a:r>
          </a:p>
          <a:p>
            <a:pPr>
              <a:buFont typeface="Arial" pitchFamily="34" charset="0"/>
              <a:buChar char="•"/>
            </a:pPr>
            <a:r>
              <a:rPr lang="en-US" b="1" dirty="0" smtClean="0"/>
              <a:t>Business Development Services</a:t>
            </a:r>
          </a:p>
          <a:p>
            <a:pPr>
              <a:buFont typeface="Arial" pitchFamily="34" charset="0"/>
              <a:buChar char="•"/>
            </a:pPr>
            <a:r>
              <a:rPr lang="en-US" b="1" dirty="0" smtClean="0"/>
              <a:t>Infrastructure</a:t>
            </a:r>
          </a:p>
          <a:p>
            <a:pPr>
              <a:buFont typeface="Arial" pitchFamily="34" charset="0"/>
              <a:buChar char="•"/>
            </a:pPr>
            <a:r>
              <a:rPr lang="en-US" b="1" dirty="0" smtClean="0"/>
              <a:t>Enterprise Registration and Operations</a:t>
            </a:r>
          </a:p>
          <a:p>
            <a:pPr>
              <a:buFont typeface="Arial" pitchFamily="34" charset="0"/>
              <a:buChar char="•"/>
            </a:pPr>
            <a:r>
              <a:rPr lang="en-US" b="1" dirty="0" smtClean="0"/>
              <a:t>Resolution of Commercial Disputes</a:t>
            </a:r>
          </a:p>
          <a:p>
            <a:endParaRPr lang="en-US"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685801"/>
            <a:ext cx="7467600" cy="5632311"/>
          </a:xfrm>
          <a:prstGeom prst="rect">
            <a:avLst/>
          </a:prstGeom>
          <a:noFill/>
        </p:spPr>
        <p:txBody>
          <a:bodyPr wrap="square" rtlCol="0">
            <a:spAutoFit/>
          </a:bodyPr>
          <a:lstStyle/>
          <a:p>
            <a:r>
              <a:rPr lang="en-US" b="1" dirty="0" smtClean="0"/>
              <a:t>Actions outlined in the Action Plan cont’d:</a:t>
            </a:r>
          </a:p>
          <a:p>
            <a:endParaRPr lang="en-US" b="1" dirty="0" smtClean="0"/>
          </a:p>
          <a:p>
            <a:r>
              <a:rPr lang="en-US" b="1" dirty="0" smtClean="0"/>
              <a:t>Sector Policies:</a:t>
            </a:r>
          </a:p>
          <a:p>
            <a:pPr>
              <a:buFont typeface="Arial" pitchFamily="34" charset="0"/>
              <a:buChar char="•"/>
            </a:pPr>
            <a:r>
              <a:rPr lang="en-US" b="1" dirty="0" smtClean="0"/>
              <a:t>Sugar</a:t>
            </a:r>
          </a:p>
          <a:p>
            <a:pPr>
              <a:buFont typeface="Arial" pitchFamily="34" charset="0"/>
              <a:buChar char="•"/>
            </a:pPr>
            <a:r>
              <a:rPr lang="en-US" b="1" dirty="0" smtClean="0"/>
              <a:t>Rice</a:t>
            </a:r>
          </a:p>
          <a:p>
            <a:pPr>
              <a:buFont typeface="Arial" pitchFamily="34" charset="0"/>
              <a:buChar char="•"/>
            </a:pPr>
            <a:r>
              <a:rPr lang="en-US" b="1" dirty="0" smtClean="0"/>
              <a:t>Forestry</a:t>
            </a:r>
          </a:p>
          <a:p>
            <a:pPr>
              <a:buFont typeface="Arial" pitchFamily="34" charset="0"/>
              <a:buChar char="•"/>
            </a:pPr>
            <a:r>
              <a:rPr lang="en-US" b="1" dirty="0" smtClean="0"/>
              <a:t>Mining</a:t>
            </a:r>
          </a:p>
          <a:p>
            <a:pPr>
              <a:buFont typeface="Arial" pitchFamily="34" charset="0"/>
              <a:buChar char="•"/>
            </a:pPr>
            <a:r>
              <a:rPr lang="en-US" b="1" dirty="0" smtClean="0"/>
              <a:t>Fisheries</a:t>
            </a:r>
          </a:p>
          <a:p>
            <a:pPr>
              <a:buFont typeface="Arial" pitchFamily="34" charset="0"/>
              <a:buChar char="•"/>
            </a:pPr>
            <a:r>
              <a:rPr lang="en-US" b="1" dirty="0" smtClean="0"/>
              <a:t>Manufacturing</a:t>
            </a:r>
          </a:p>
          <a:p>
            <a:pPr>
              <a:buFont typeface="Arial" pitchFamily="34" charset="0"/>
              <a:buChar char="•"/>
            </a:pPr>
            <a:r>
              <a:rPr lang="en-US" b="1" dirty="0" smtClean="0"/>
              <a:t>Tourism</a:t>
            </a:r>
          </a:p>
          <a:p>
            <a:pPr>
              <a:buFont typeface="Arial" pitchFamily="34" charset="0"/>
              <a:buChar char="•"/>
            </a:pPr>
            <a:r>
              <a:rPr lang="en-US" b="1" dirty="0" smtClean="0"/>
              <a:t>Information and Communication Technology</a:t>
            </a:r>
          </a:p>
          <a:p>
            <a:endParaRPr lang="en-US" b="1" dirty="0"/>
          </a:p>
          <a:p>
            <a:r>
              <a:rPr lang="en-US" b="1" dirty="0" smtClean="0"/>
              <a:t>Targeting Strategic Sub-sectors:</a:t>
            </a:r>
          </a:p>
          <a:p>
            <a:pPr>
              <a:buFont typeface="Arial" pitchFamily="34" charset="0"/>
              <a:buChar char="•"/>
            </a:pPr>
            <a:r>
              <a:rPr lang="en-US" b="1" dirty="0" smtClean="0"/>
              <a:t>Aquaculture</a:t>
            </a:r>
          </a:p>
          <a:p>
            <a:pPr>
              <a:buFont typeface="Arial" pitchFamily="34" charset="0"/>
              <a:buChar char="•"/>
            </a:pPr>
            <a:r>
              <a:rPr lang="en-US" b="1" dirty="0" smtClean="0"/>
              <a:t>Fruits, Vegetables and Beef</a:t>
            </a:r>
          </a:p>
          <a:p>
            <a:pPr>
              <a:buFont typeface="Arial" pitchFamily="34" charset="0"/>
              <a:buChar char="•"/>
            </a:pPr>
            <a:r>
              <a:rPr lang="en-US" b="1" dirty="0" smtClean="0"/>
              <a:t>Agroprocessing</a:t>
            </a:r>
          </a:p>
          <a:p>
            <a:pPr>
              <a:buFont typeface="Arial" pitchFamily="34" charset="0"/>
              <a:buChar char="•"/>
            </a:pPr>
            <a:r>
              <a:rPr lang="en-US" b="1" dirty="0" smtClean="0"/>
              <a:t>Contract Manufacturing/ Services Exports – Garments</a:t>
            </a:r>
          </a:p>
          <a:p>
            <a:pPr>
              <a:buFont typeface="Arial" pitchFamily="34" charset="0"/>
              <a:buChar char="•"/>
            </a:pPr>
            <a:r>
              <a:rPr lang="en-US" b="1" dirty="0" smtClean="0"/>
              <a:t>Organic Food Products</a:t>
            </a:r>
          </a:p>
          <a:p>
            <a:pPr>
              <a:buFont typeface="Arial" pitchFamily="34" charset="0"/>
              <a:buChar char="•"/>
            </a:pPr>
            <a:r>
              <a:rPr lang="en-US" b="1" dirty="0" smtClean="0"/>
              <a:t>Business and Eco-tourism</a:t>
            </a:r>
          </a:p>
          <a:p>
            <a:pPr>
              <a:buFont typeface="Arial" pitchFamily="34" charset="0"/>
              <a:buChar char="•"/>
            </a:pPr>
            <a:r>
              <a:rPr lang="en-US" b="1" dirty="0" smtClean="0"/>
              <a:t>Forest Products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676870"/>
            <a:ext cx="8153400" cy="5909310"/>
          </a:xfrm>
          <a:prstGeom prst="rect">
            <a:avLst/>
          </a:prstGeom>
          <a:noFill/>
        </p:spPr>
        <p:txBody>
          <a:bodyPr wrap="square" rtlCol="0">
            <a:spAutoFit/>
          </a:bodyPr>
          <a:lstStyle/>
          <a:p>
            <a:r>
              <a:rPr lang="en-US" b="1" dirty="0" smtClean="0"/>
              <a:t>Achievements under the National Competitiveness Strategy:</a:t>
            </a:r>
          </a:p>
          <a:p>
            <a:endParaRPr lang="en-US" b="1" dirty="0"/>
          </a:p>
          <a:p>
            <a:pPr>
              <a:buFont typeface="Arial" pitchFamily="34" charset="0"/>
              <a:buChar char="•"/>
            </a:pPr>
            <a:r>
              <a:rPr lang="en-US" b="1" dirty="0" smtClean="0"/>
              <a:t>Competition and Consumer Protection Policy:</a:t>
            </a:r>
          </a:p>
          <a:p>
            <a:r>
              <a:rPr lang="en-US" b="1" dirty="0"/>
              <a:t>	</a:t>
            </a:r>
            <a:r>
              <a:rPr lang="en-US" b="1" dirty="0" smtClean="0"/>
              <a:t>A Competition Commission has been established and Commissioners were 	appointed.  The Commission has been 	adjudicating on matters relating to 	competition policy.  Recently, a Consumer Affairs Bill has been enacted 	which establishes the Competition and Consumer Protection 	Commission.</a:t>
            </a:r>
          </a:p>
          <a:p>
            <a:endParaRPr lang="en-US" b="1" dirty="0"/>
          </a:p>
          <a:p>
            <a:pPr>
              <a:buFont typeface="Arial" pitchFamily="34" charset="0"/>
              <a:buChar char="•"/>
            </a:pPr>
            <a:r>
              <a:rPr lang="en-US" b="1" dirty="0" smtClean="0"/>
              <a:t>Taxation Policy:</a:t>
            </a:r>
          </a:p>
          <a:p>
            <a:r>
              <a:rPr lang="en-US" b="1" dirty="0"/>
              <a:t>	</a:t>
            </a:r>
            <a:r>
              <a:rPr lang="en-US" b="1" dirty="0" smtClean="0"/>
              <a:t>The Government has started the process of taxation reform with the 	introduction of a Value-Added Tax which replaced several other taxes 	including the Consumption Tax.</a:t>
            </a:r>
          </a:p>
          <a:p>
            <a:endParaRPr lang="en-US" b="1" dirty="0"/>
          </a:p>
          <a:p>
            <a:pPr>
              <a:buFont typeface="Arial" pitchFamily="34" charset="0"/>
              <a:buChar char="•"/>
            </a:pPr>
            <a:r>
              <a:rPr lang="en-US" b="1" dirty="0" smtClean="0"/>
              <a:t>Access to Finance:</a:t>
            </a:r>
          </a:p>
          <a:p>
            <a:r>
              <a:rPr lang="en-US" b="1" dirty="0"/>
              <a:t>	</a:t>
            </a:r>
            <a:r>
              <a:rPr lang="en-US" b="1" dirty="0" smtClean="0"/>
              <a:t>Interest rates remain relatively high in Guyana but progress has been 	made on the establishment of a Credit Bureau which is expected to 	cause 	a reduction in interest rates by lowering the inherent </a:t>
            </a:r>
            <a:r>
              <a:rPr lang="en-US" b="1" dirty="0" err="1" smtClean="0"/>
              <a:t>risk.Meaninterest</a:t>
            </a:r>
            <a:r>
              <a:rPr lang="en-US" b="1" dirty="0" smtClean="0"/>
              <a:t> rates for 2010 was 11.50%,down from 18% years ago.</a:t>
            </a:r>
          </a:p>
          <a:p>
            <a:endParaRPr lang="en-US" dirty="0"/>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8200" y="914400"/>
            <a:ext cx="7696200" cy="5355312"/>
          </a:xfrm>
          <a:prstGeom prst="rect">
            <a:avLst/>
          </a:prstGeom>
          <a:noFill/>
        </p:spPr>
        <p:txBody>
          <a:bodyPr wrap="square" rtlCol="0">
            <a:spAutoFit/>
          </a:bodyPr>
          <a:lstStyle/>
          <a:p>
            <a:r>
              <a:rPr lang="en-US" b="1" dirty="0" smtClean="0"/>
              <a:t>Achievements under the </a:t>
            </a:r>
            <a:r>
              <a:rPr lang="en-US" b="1" dirty="0"/>
              <a:t>N</a:t>
            </a:r>
            <a:r>
              <a:rPr lang="en-US" b="1" dirty="0" smtClean="0"/>
              <a:t>ational Competitiveness Strategy, cont’d:</a:t>
            </a:r>
          </a:p>
          <a:p>
            <a:endParaRPr lang="en-US" b="1" dirty="0"/>
          </a:p>
          <a:p>
            <a:pPr>
              <a:buFont typeface="Arial" pitchFamily="34" charset="0"/>
              <a:buChar char="•"/>
            </a:pPr>
            <a:r>
              <a:rPr lang="en-US" b="1" dirty="0" smtClean="0"/>
              <a:t>Infrastructure:</a:t>
            </a:r>
          </a:p>
          <a:p>
            <a:r>
              <a:rPr lang="en-US" b="1" dirty="0" smtClean="0"/>
              <a:t>	Since the introduction of the National Competitiveness Strategy 	Guyana has benefited from the completion of two major 	infrastructure projects – the Berbice River Bridge and the Takutu 	</a:t>
            </a:r>
            <a:r>
              <a:rPr lang="en-US" b="1" dirty="0" err="1" smtClean="0"/>
              <a:t>Bridge.Value</a:t>
            </a:r>
            <a:r>
              <a:rPr lang="en-US" b="1" dirty="0" smtClean="0"/>
              <a:t> added sugar production facility.</a:t>
            </a:r>
          </a:p>
          <a:p>
            <a:endParaRPr lang="en-US" b="1" dirty="0"/>
          </a:p>
          <a:p>
            <a:r>
              <a:rPr lang="en-US" b="1" dirty="0" smtClean="0"/>
              <a:t>	The Berbice River Bridge was financed and built through a Public 	Private Partnership </a:t>
            </a:r>
            <a:r>
              <a:rPr lang="en-US" b="1" dirty="0" err="1" smtClean="0"/>
              <a:t>utilising</a:t>
            </a:r>
            <a:r>
              <a:rPr lang="en-US" b="1" dirty="0" smtClean="0"/>
              <a:t> a Build, Operate and Transfer model in 	which the private sector which financed the project would operate it 	for twenty years and then transfer ownership to the state.</a:t>
            </a:r>
          </a:p>
          <a:p>
            <a:endParaRPr lang="en-US" b="1" dirty="0"/>
          </a:p>
          <a:p>
            <a:r>
              <a:rPr lang="en-US" b="1" dirty="0" smtClean="0"/>
              <a:t>	The Takutu Bridge, which was built over the Takutu River and 	facilitates easy access to and from Brazil, was built with the 	assistance of the Brazilians.</a:t>
            </a:r>
          </a:p>
          <a:p>
            <a:endParaRPr lang="en-US" b="1" dirty="0"/>
          </a:p>
          <a:p>
            <a:r>
              <a:rPr lang="en-US" b="1" dirty="0" smtClean="0"/>
              <a:t>	Plans are now being formulated for the upgrading of a road from 	Linden to Lethem which will link the capital with Brazil.</a:t>
            </a:r>
            <a:endParaRPr lang="en-US"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 y="533400"/>
            <a:ext cx="7696200" cy="5355312"/>
          </a:xfrm>
          <a:prstGeom prst="rect">
            <a:avLst/>
          </a:prstGeom>
          <a:noFill/>
        </p:spPr>
        <p:txBody>
          <a:bodyPr wrap="square" rtlCol="0">
            <a:spAutoFit/>
          </a:bodyPr>
          <a:lstStyle/>
          <a:p>
            <a:r>
              <a:rPr lang="en-US" b="1" dirty="0" smtClean="0"/>
              <a:t>Achievements under the National Competitiveness Strategy, cont’d:</a:t>
            </a:r>
          </a:p>
          <a:p>
            <a:endParaRPr lang="en-US" b="1" dirty="0" smtClean="0"/>
          </a:p>
          <a:p>
            <a:pPr>
              <a:buFont typeface="Arial" pitchFamily="34" charset="0"/>
              <a:buChar char="•"/>
            </a:pPr>
            <a:r>
              <a:rPr lang="en-US" b="1" dirty="0" smtClean="0"/>
              <a:t>Enterprise Registration and Operation – The Deeds Registry which handles the incorporation of companies has been upgraded and computerized to simplify the process of establishment of a business.</a:t>
            </a:r>
          </a:p>
          <a:p>
            <a:pPr>
              <a:buFont typeface="Arial" pitchFamily="34" charset="0"/>
              <a:buChar char="•"/>
            </a:pPr>
            <a:endParaRPr lang="en-US" b="1" dirty="0"/>
          </a:p>
          <a:p>
            <a:pPr>
              <a:buFont typeface="Arial" pitchFamily="34" charset="0"/>
              <a:buChar char="•"/>
            </a:pPr>
            <a:r>
              <a:rPr lang="en-US" b="1" dirty="0" smtClean="0"/>
              <a:t>Resolution of Commercial Disputes – A Commercial Court which specializes in the resolution of commercial disputes has been established and judges were specially trained to handle such litigation.  A back-log of cases which had existed before the establishment of the Court has been cleared.  Investors are now more confident that their investments can be protected by the application of the law.</a:t>
            </a:r>
          </a:p>
          <a:p>
            <a:pPr>
              <a:buFont typeface="Arial" pitchFamily="34" charset="0"/>
              <a:buChar char="•"/>
            </a:pPr>
            <a:endParaRPr lang="en-US" b="1" dirty="0"/>
          </a:p>
          <a:p>
            <a:pPr>
              <a:buFont typeface="Arial" pitchFamily="34" charset="0"/>
              <a:buChar char="•"/>
            </a:pPr>
            <a:r>
              <a:rPr lang="en-US" b="1" dirty="0" smtClean="0"/>
              <a:t>Sector Policies under the National Competitiveness Strategy have also achieved success:</a:t>
            </a:r>
          </a:p>
          <a:p>
            <a:pPr>
              <a:buFont typeface="Arial" pitchFamily="34" charset="0"/>
              <a:buChar char="•"/>
            </a:pPr>
            <a:endParaRPr lang="en-US" b="1" dirty="0"/>
          </a:p>
          <a:p>
            <a:r>
              <a:rPr lang="en-US" b="1" dirty="0" smtClean="0"/>
              <a:t>	Sugar and rice production have both been enhanced and output has 	increased.  Increased output has also been experienced in forestry, 	mining, and fisheries.</a:t>
            </a:r>
            <a:endParaRPr lang="en-US"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838200"/>
            <a:ext cx="7848600" cy="5355312"/>
          </a:xfrm>
          <a:prstGeom prst="rect">
            <a:avLst/>
          </a:prstGeom>
          <a:noFill/>
        </p:spPr>
        <p:txBody>
          <a:bodyPr wrap="square" rtlCol="0">
            <a:spAutoFit/>
          </a:bodyPr>
          <a:lstStyle/>
          <a:p>
            <a:endParaRPr lang="en-US" b="1" dirty="0" smtClean="0"/>
          </a:p>
          <a:p>
            <a:endParaRPr lang="en-US" b="1" dirty="0"/>
          </a:p>
          <a:p>
            <a:r>
              <a:rPr lang="en-US" b="1" dirty="0" smtClean="0"/>
              <a:t>Achievements under the National Competitiveness Strategy, cont’d:</a:t>
            </a:r>
          </a:p>
          <a:p>
            <a:endParaRPr lang="en-US" b="1" dirty="0"/>
          </a:p>
          <a:p>
            <a:pPr>
              <a:buFont typeface="Arial" pitchFamily="34" charset="0"/>
              <a:buChar char="•"/>
            </a:pPr>
            <a:r>
              <a:rPr lang="en-US" b="1" dirty="0" smtClean="0"/>
              <a:t>Sector Policies, cont’d:</a:t>
            </a:r>
          </a:p>
          <a:p>
            <a:endParaRPr lang="en-US" b="1" dirty="0"/>
          </a:p>
          <a:p>
            <a:r>
              <a:rPr lang="en-US" b="1" dirty="0" smtClean="0"/>
              <a:t>Manufacturing has shown a degree of resistance to policies which seek to enhance the output of the sector but ICT has been responding to incentives and the number of call centres established has been </a:t>
            </a:r>
            <a:r>
              <a:rPr lang="en-US" b="1" dirty="0" err="1" smtClean="0"/>
              <a:t>increasing.Service</a:t>
            </a:r>
            <a:r>
              <a:rPr lang="en-US" b="1" dirty="0" smtClean="0"/>
              <a:t> sector growth over the last 3 years are double figures.</a:t>
            </a:r>
          </a:p>
          <a:p>
            <a:endParaRPr lang="en-US" b="1" dirty="0"/>
          </a:p>
          <a:p>
            <a:pPr>
              <a:buFont typeface="Arial" pitchFamily="34" charset="0"/>
              <a:buChar char="•"/>
            </a:pPr>
            <a:r>
              <a:rPr lang="en-US" b="1" dirty="0" smtClean="0"/>
              <a:t>Strategic Sub-Sectors:</a:t>
            </a:r>
          </a:p>
          <a:p>
            <a:endParaRPr lang="en-US" b="1" dirty="0"/>
          </a:p>
          <a:p>
            <a:r>
              <a:rPr lang="en-US" b="1" dirty="0" smtClean="0"/>
              <a:t>Aquaculture was a priority area in the National Competitiveness Strategy Action Plan and has responded positively to incentives.  Farmed fish is now a growing export commodity.</a:t>
            </a:r>
          </a:p>
          <a:p>
            <a:endParaRPr lang="en-US" b="1" dirty="0"/>
          </a:p>
          <a:p>
            <a:endParaRPr lang="en-US" b="1" dirty="0" smtClean="0"/>
          </a:p>
          <a:p>
            <a:endParaRPr lang="en-US"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Constraints</a:t>
            </a:r>
            <a:endParaRPr lang="en-US" dirty="0"/>
          </a:p>
        </p:txBody>
      </p:sp>
      <p:sp>
        <p:nvSpPr>
          <p:cNvPr id="3" name="Content Placeholder 2"/>
          <p:cNvSpPr>
            <a:spLocks noGrp="1"/>
          </p:cNvSpPr>
          <p:nvPr>
            <p:ph idx="1"/>
          </p:nvPr>
        </p:nvSpPr>
        <p:spPr/>
        <p:txBody>
          <a:bodyPr>
            <a:normAutofit lnSpcReduction="10000"/>
          </a:bodyPr>
          <a:lstStyle/>
          <a:p>
            <a:r>
              <a:rPr lang="en-US" dirty="0" smtClean="0"/>
              <a:t>Lack of buy in by Private Sector and Government Ministries.</a:t>
            </a:r>
          </a:p>
          <a:p>
            <a:r>
              <a:rPr lang="en-US" dirty="0" smtClean="0"/>
              <a:t>Clear mandate to Ministries with time lines.</a:t>
            </a:r>
          </a:p>
          <a:p>
            <a:r>
              <a:rPr lang="en-US" dirty="0" smtClean="0"/>
              <a:t>Challenging the everyday.</a:t>
            </a:r>
          </a:p>
          <a:p>
            <a:r>
              <a:rPr lang="en-US" dirty="0" smtClean="0"/>
              <a:t>Creating visionary thinking</a:t>
            </a:r>
          </a:p>
          <a:p>
            <a:r>
              <a:rPr lang="en-US" dirty="0" smtClean="0"/>
              <a:t>Short term solutions versus longer term </a:t>
            </a:r>
            <a:r>
              <a:rPr lang="en-US" dirty="0" err="1" smtClean="0"/>
              <a:t>gaols</a:t>
            </a:r>
            <a:r>
              <a:rPr lang="en-US" dirty="0" smtClean="0"/>
              <a:t>.</a:t>
            </a:r>
          </a:p>
          <a:p>
            <a:r>
              <a:rPr lang="en-US" dirty="0" smtClean="0"/>
              <a:t>Separating the two.</a:t>
            </a:r>
          </a:p>
          <a:p>
            <a:r>
              <a:rPr lang="en-US" dirty="0" smtClean="0"/>
              <a:t>Bureaucracy.</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Challenges.</a:t>
            </a:r>
            <a:endParaRPr lang="en-US" dirty="0"/>
          </a:p>
        </p:txBody>
      </p:sp>
      <p:sp>
        <p:nvSpPr>
          <p:cNvPr id="3" name="Content Placeholder 2"/>
          <p:cNvSpPr>
            <a:spLocks noGrp="1"/>
          </p:cNvSpPr>
          <p:nvPr>
            <p:ph idx="1"/>
          </p:nvPr>
        </p:nvSpPr>
        <p:spPr/>
        <p:txBody>
          <a:bodyPr/>
          <a:lstStyle/>
          <a:p>
            <a:r>
              <a:rPr lang="en-US" dirty="0" smtClean="0"/>
              <a:t>Private Sector resources.</a:t>
            </a:r>
          </a:p>
          <a:p>
            <a:r>
              <a:rPr lang="en-US" dirty="0" smtClean="0"/>
              <a:t>Politics.</a:t>
            </a:r>
          </a:p>
          <a:p>
            <a:r>
              <a:rPr lang="en-US" dirty="0" smtClean="0"/>
              <a:t>Status quo.</a:t>
            </a:r>
          </a:p>
          <a:p>
            <a:r>
              <a:rPr lang="en-US" dirty="0" smtClean="0"/>
              <a:t>Inertia.</a:t>
            </a:r>
          </a:p>
          <a:p>
            <a:endParaRPr lang="en-US" dirty="0" smtClean="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Access to finance.gif"/>
          <p:cNvPicPr>
            <a:picLocks noGrp="1" noChangeAspect="1"/>
          </p:cNvPicPr>
          <p:nvPr>
            <p:ph idx="1"/>
          </p:nvPr>
        </p:nvPicPr>
        <p:blipFill>
          <a:blip r:embed="rId2"/>
          <a:stretch>
            <a:fillRect/>
          </a:stretch>
        </p:blipFill>
        <p:spPr>
          <a:xfrm>
            <a:off x="0" y="12700"/>
            <a:ext cx="9144000" cy="68580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Agencies.gif"/>
          <p:cNvPicPr>
            <a:picLocks noGrp="1" noChangeAspect="1"/>
          </p:cNvPicPr>
          <p:nvPr>
            <p:ph idx="1"/>
          </p:nvPr>
        </p:nvPicPr>
        <p:blipFill>
          <a:blip r:embed="rId2"/>
          <a:stretch>
            <a:fillRect/>
          </a:stretch>
        </p:blipFill>
        <p:spPr>
          <a:xfrm>
            <a:off x="0" y="0"/>
            <a:ext cx="9144000" cy="6858000"/>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implementation.gif"/>
          <p:cNvPicPr>
            <a:picLocks noGrp="1" noChangeAspect="1"/>
          </p:cNvPicPr>
          <p:nvPr>
            <p:ph idx="1"/>
          </p:nvPr>
        </p:nvPicPr>
        <p:blipFill>
          <a:blip r:embed="rId2"/>
          <a:stretch>
            <a:fillRect/>
          </a:stretch>
        </p:blipFill>
        <p:spPr>
          <a:xfrm>
            <a:off x="0" y="0"/>
            <a:ext cx="9144000" cy="685800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insitutional structures.gif"/>
          <p:cNvPicPr>
            <a:picLocks noGrp="1" noChangeAspect="1"/>
          </p:cNvPicPr>
          <p:nvPr>
            <p:ph idx="1"/>
          </p:nvPr>
        </p:nvPicPr>
        <p:blipFill>
          <a:blip r:embed="rId2"/>
          <a:stretch>
            <a:fillRect/>
          </a:stretch>
        </p:blipFill>
        <p:spPr>
          <a:xfrm>
            <a:off x="0" y="0"/>
            <a:ext cx="9144000" cy="6858000"/>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upply Side Policies.gif"/>
          <p:cNvPicPr>
            <a:picLocks noGrp="1" noChangeAspect="1"/>
          </p:cNvPicPr>
          <p:nvPr>
            <p:ph idx="1"/>
          </p:nvPr>
        </p:nvPicPr>
        <p:blipFill>
          <a:blip r:embed="rId2"/>
          <a:stretch>
            <a:fillRect/>
          </a:stretch>
        </p:blipFill>
        <p:spPr>
          <a:xfrm>
            <a:off x="0" y="0"/>
            <a:ext cx="9144000"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Questions</a:t>
            </a:r>
            <a:endParaRPr lang="en-US"/>
          </a:p>
        </p:txBody>
      </p:sp>
      <p:sp>
        <p:nvSpPr>
          <p:cNvPr id="3" name="Content Placeholder 2"/>
          <p:cNvSpPr>
            <a:spLocks noGrp="1"/>
          </p:cNvSpPr>
          <p:nvPr>
            <p:ph idx="1"/>
          </p:nvPr>
        </p:nvSpPr>
        <p:spPr/>
        <p:txBody>
          <a:bodyPr/>
          <a:lstStyle/>
          <a:p>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1851</TotalTime>
  <Words>1172</Words>
  <Application>Microsoft Office PowerPoint</Application>
  <PresentationFormat>On-screen Show (4:3)</PresentationFormat>
  <Paragraphs>201</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Metro</vt:lpstr>
      <vt:lpstr>THE NATIONAL COMPETITIVENESS COUNCIL OF GUYANA </vt:lpstr>
      <vt:lpstr>Slide 2</vt:lpstr>
      <vt:lpstr>Structure.</vt:lpstr>
      <vt:lpstr>Slide 4</vt:lpstr>
      <vt:lpstr>Slide 5</vt:lpstr>
      <vt:lpstr>Slide 6</vt:lpstr>
      <vt:lpstr>Slide 7</vt:lpstr>
      <vt:lpstr>Slide 8</vt:lpstr>
      <vt:lpstr>Slide 9</vt:lpstr>
      <vt:lpstr>Slide 10</vt:lpstr>
      <vt:lpstr>Slide 11</vt:lpstr>
      <vt:lpstr>Slide 12</vt:lpstr>
      <vt:lpstr>Slide 13</vt:lpstr>
      <vt:lpstr>Slide 14</vt:lpstr>
      <vt:lpstr>Constraints</vt:lpstr>
      <vt:lpstr>Challenges.</vt:lpstr>
      <vt:lpstr>Slide 17</vt:lpstr>
      <vt:lpstr>Slide 18</vt:lpstr>
      <vt:lpstr>Slide 19</vt:lpstr>
      <vt:lpstr>Slide 20</vt:lpstr>
      <vt:lpstr>Slide 21</vt:lpstr>
      <vt:lpstr>Thank you</vt:lpstr>
      <vt:lpstr>Questions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NATIONAL COMPETITIVENESS COUNCIL GUYANA</dc:title>
  <dc:creator>Elizabeth</dc:creator>
  <cp:lastModifiedBy>Luther C Prospere</cp:lastModifiedBy>
  <cp:revision>94</cp:revision>
  <dcterms:created xsi:type="dcterms:W3CDTF">2011-09-13T12:52:48Z</dcterms:created>
  <dcterms:modified xsi:type="dcterms:W3CDTF">2011-09-16T15:28:59Z</dcterms:modified>
</cp:coreProperties>
</file>